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58" r:id="rId3"/>
    <p:sldId id="264" r:id="rId4"/>
    <p:sldId id="260" r:id="rId5"/>
    <p:sldId id="269" r:id="rId6"/>
    <p:sldId id="278" r:id="rId7"/>
    <p:sldId id="273" r:id="rId8"/>
    <p:sldId id="274" r:id="rId9"/>
    <p:sldId id="275" r:id="rId10"/>
    <p:sldId id="276" r:id="rId11"/>
    <p:sldId id="277" r:id="rId12"/>
    <p:sldId id="270" r:id="rId13"/>
    <p:sldId id="259" r:id="rId14"/>
    <p:sldId id="261" r:id="rId15"/>
    <p:sldId id="263" r:id="rId16"/>
    <p:sldId id="265" r:id="rId17"/>
    <p:sldId id="266" r:id="rId18"/>
    <p:sldId id="267" r:id="rId19"/>
    <p:sldId id="268" r:id="rId20"/>
    <p:sldId id="262"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ACE7BB-A9C4-4187-819D-2108EBC72250}">
          <p14:sldIdLst>
            <p14:sldId id="257"/>
            <p14:sldId id="258"/>
            <p14:sldId id="264"/>
            <p14:sldId id="260"/>
            <p14:sldId id="269"/>
          </p14:sldIdLst>
        </p14:section>
        <p14:section name="torque sensor" id="{57F223A5-0782-4105-93ED-3847C8040025}">
          <p14:sldIdLst>
            <p14:sldId id="278"/>
          </p14:sldIdLst>
        </p14:section>
        <p14:section name="Some pic (Minh)" id="{3ABD79CD-BC1A-4EC1-911C-74572402AE70}">
          <p14:sldIdLst>
            <p14:sldId id="273"/>
            <p14:sldId id="274"/>
            <p14:sldId id="275"/>
            <p14:sldId id="276"/>
            <p14:sldId id="277"/>
          </p14:sldIdLst>
        </p14:section>
        <p14:section name="Control loop(Minh)" id="{3CC8E03C-7E65-4E55-99DE-38151C713CC5}">
          <p14:sldIdLst>
            <p14:sldId id="270"/>
            <p14:sldId id="259"/>
            <p14:sldId id="261"/>
          </p14:sldIdLst>
        </p14:section>
        <p14:section name="Features of EPS" id="{A34F9632-8102-483B-90A0-99474041B4E2}">
          <p14:sldIdLst>
            <p14:sldId id="263"/>
            <p14:sldId id="265"/>
            <p14:sldId id="266"/>
            <p14:sldId id="267"/>
            <p14:sldId id="268"/>
          </p14:sldIdLst>
        </p14:section>
        <p14:section name="Fuel consumption" id="{54BBEB70-FF1E-4197-8842-CA3644B958EE}">
          <p14:sldIdLst>
            <p14:sldId id="262"/>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764" autoAdjust="0"/>
  </p:normalViewPr>
  <p:slideViewPr>
    <p:cSldViewPr snapToGrid="0">
      <p:cViewPr varScale="1">
        <p:scale>
          <a:sx n="47" d="100"/>
          <a:sy n="47" d="100"/>
        </p:scale>
        <p:origin x="134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119850-25AC-404E-8225-4B68E2D7D4EE}"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29E88DE3-FA39-4D82-AF83-6BD48C08466E}">
      <dgm:prSet/>
      <dgm:spPr/>
      <dgm:t>
        <a:bodyPr/>
        <a:lstStyle/>
        <a:p>
          <a:r>
            <a:rPr lang="en-US"/>
            <a:t>Steering Column Switch Cluster (SZL)</a:t>
          </a:r>
        </a:p>
      </dgm:t>
    </dgm:pt>
    <dgm:pt modelId="{1AFD8058-568C-4F1D-9BD5-C0F4E0D4FED6}" type="parTrans" cxnId="{F179BDF6-0608-4B2E-91EE-65037A5DA82B}">
      <dgm:prSet/>
      <dgm:spPr/>
      <dgm:t>
        <a:bodyPr/>
        <a:lstStyle/>
        <a:p>
          <a:endParaRPr lang="en-US"/>
        </a:p>
      </dgm:t>
    </dgm:pt>
    <dgm:pt modelId="{6B47F75B-57D9-4C0B-B3E3-03582A2152C8}" type="sibTrans" cxnId="{F179BDF6-0608-4B2E-91EE-65037A5DA82B}">
      <dgm:prSet/>
      <dgm:spPr/>
      <dgm:t>
        <a:bodyPr/>
        <a:lstStyle/>
        <a:p>
          <a:endParaRPr lang="en-US"/>
        </a:p>
      </dgm:t>
    </dgm:pt>
    <dgm:pt modelId="{069AB5E4-FD85-4F23-80A1-320104E8A9CC}">
      <dgm:prSet/>
      <dgm:spPr/>
      <dgm:t>
        <a:bodyPr/>
        <a:lstStyle/>
        <a:p>
          <a:r>
            <a:rPr lang="en-US"/>
            <a:t>Dynamic Stability Control (DSC)</a:t>
          </a:r>
        </a:p>
      </dgm:t>
    </dgm:pt>
    <dgm:pt modelId="{58EBA0C8-CD39-4663-9EED-051235D35613}" type="parTrans" cxnId="{A5CF92BF-C438-45F6-940A-3A150D6A8B3D}">
      <dgm:prSet/>
      <dgm:spPr/>
      <dgm:t>
        <a:bodyPr/>
        <a:lstStyle/>
        <a:p>
          <a:endParaRPr lang="en-US"/>
        </a:p>
      </dgm:t>
    </dgm:pt>
    <dgm:pt modelId="{3D0F879B-1303-4D68-A8C0-F000F80ED29E}" type="sibTrans" cxnId="{A5CF92BF-C438-45F6-940A-3A150D6A8B3D}">
      <dgm:prSet/>
      <dgm:spPr/>
      <dgm:t>
        <a:bodyPr/>
        <a:lstStyle/>
        <a:p>
          <a:endParaRPr lang="en-US"/>
        </a:p>
      </dgm:t>
    </dgm:pt>
    <dgm:pt modelId="{65897F22-4D11-46DA-A0F0-70C72613D5A3}">
      <dgm:prSet/>
      <dgm:spPr/>
      <dgm:t>
        <a:bodyPr/>
        <a:lstStyle/>
        <a:p>
          <a:r>
            <a:rPr lang="en-US" i="0"/>
            <a:t>Digital Motor Electronics (DME)</a:t>
          </a:r>
          <a:r>
            <a:rPr lang="en-US"/>
            <a:t> </a:t>
          </a:r>
        </a:p>
      </dgm:t>
    </dgm:pt>
    <dgm:pt modelId="{3E189FDA-9B85-4ACA-8F86-1B74653C2510}" type="parTrans" cxnId="{C36D9606-B8F6-42B7-AA52-DD85ECA78B11}">
      <dgm:prSet/>
      <dgm:spPr/>
      <dgm:t>
        <a:bodyPr/>
        <a:lstStyle/>
        <a:p>
          <a:endParaRPr lang="en-US"/>
        </a:p>
      </dgm:t>
    </dgm:pt>
    <dgm:pt modelId="{CBB852FA-26CE-423A-ADAA-2C9458370D2C}" type="sibTrans" cxnId="{C36D9606-B8F6-42B7-AA52-DD85ECA78B11}">
      <dgm:prSet/>
      <dgm:spPr/>
      <dgm:t>
        <a:bodyPr/>
        <a:lstStyle/>
        <a:p>
          <a:endParaRPr lang="en-US"/>
        </a:p>
      </dgm:t>
    </dgm:pt>
    <dgm:pt modelId="{54015F35-AB64-4A03-9EB6-A305DBF787E4}">
      <dgm:prSet/>
      <dgm:spPr/>
      <dgm:t>
        <a:bodyPr/>
        <a:lstStyle/>
        <a:p>
          <a:r>
            <a:rPr lang="en-US" i="0"/>
            <a:t>Car Access System (CAS)</a:t>
          </a:r>
          <a:endParaRPr lang="en-US"/>
        </a:p>
      </dgm:t>
    </dgm:pt>
    <dgm:pt modelId="{40CFC85E-C6C9-4290-85FE-CF5F1CBBD645}" type="parTrans" cxnId="{FBBBA07B-5A16-4DE1-9DED-5EAE01E248E9}">
      <dgm:prSet/>
      <dgm:spPr/>
      <dgm:t>
        <a:bodyPr/>
        <a:lstStyle/>
        <a:p>
          <a:endParaRPr lang="en-US"/>
        </a:p>
      </dgm:t>
    </dgm:pt>
    <dgm:pt modelId="{A9D67D8F-7082-4839-9E33-6A75280AB780}" type="sibTrans" cxnId="{FBBBA07B-5A16-4DE1-9DED-5EAE01E248E9}">
      <dgm:prSet/>
      <dgm:spPr/>
      <dgm:t>
        <a:bodyPr/>
        <a:lstStyle/>
        <a:p>
          <a:endParaRPr lang="en-US"/>
        </a:p>
      </dgm:t>
    </dgm:pt>
    <dgm:pt modelId="{E315A946-6BA4-4B33-9F9F-BDFE2CB3A930}" type="pres">
      <dgm:prSet presAssocID="{E0119850-25AC-404E-8225-4B68E2D7D4EE}" presName="vert0" presStyleCnt="0">
        <dgm:presLayoutVars>
          <dgm:dir/>
          <dgm:animOne val="branch"/>
          <dgm:animLvl val="lvl"/>
        </dgm:presLayoutVars>
      </dgm:prSet>
      <dgm:spPr/>
    </dgm:pt>
    <dgm:pt modelId="{3148BCA2-9177-434C-9AF9-61745C4D95A2}" type="pres">
      <dgm:prSet presAssocID="{29E88DE3-FA39-4D82-AF83-6BD48C08466E}" presName="thickLine" presStyleLbl="alignNode1" presStyleIdx="0" presStyleCnt="4"/>
      <dgm:spPr/>
    </dgm:pt>
    <dgm:pt modelId="{35F233E4-BEC6-4565-B267-505686C65E8E}" type="pres">
      <dgm:prSet presAssocID="{29E88DE3-FA39-4D82-AF83-6BD48C08466E}" presName="horz1" presStyleCnt="0"/>
      <dgm:spPr/>
    </dgm:pt>
    <dgm:pt modelId="{CA466A0D-72E1-4BB4-A116-BDA93C9A38F5}" type="pres">
      <dgm:prSet presAssocID="{29E88DE3-FA39-4D82-AF83-6BD48C08466E}" presName="tx1" presStyleLbl="revTx" presStyleIdx="0" presStyleCnt="4"/>
      <dgm:spPr/>
    </dgm:pt>
    <dgm:pt modelId="{E196676D-CFDE-4E97-A072-E252E49C5C99}" type="pres">
      <dgm:prSet presAssocID="{29E88DE3-FA39-4D82-AF83-6BD48C08466E}" presName="vert1" presStyleCnt="0"/>
      <dgm:spPr/>
    </dgm:pt>
    <dgm:pt modelId="{F7485BEB-179F-4168-8B0C-6B33D402547E}" type="pres">
      <dgm:prSet presAssocID="{069AB5E4-FD85-4F23-80A1-320104E8A9CC}" presName="thickLine" presStyleLbl="alignNode1" presStyleIdx="1" presStyleCnt="4"/>
      <dgm:spPr/>
    </dgm:pt>
    <dgm:pt modelId="{DB46D7F5-565A-4997-BF35-D0F1D1E0C6A4}" type="pres">
      <dgm:prSet presAssocID="{069AB5E4-FD85-4F23-80A1-320104E8A9CC}" presName="horz1" presStyleCnt="0"/>
      <dgm:spPr/>
    </dgm:pt>
    <dgm:pt modelId="{75A0972D-7570-4AF4-B52E-EEF279BDFA4F}" type="pres">
      <dgm:prSet presAssocID="{069AB5E4-FD85-4F23-80A1-320104E8A9CC}" presName="tx1" presStyleLbl="revTx" presStyleIdx="1" presStyleCnt="4"/>
      <dgm:spPr/>
    </dgm:pt>
    <dgm:pt modelId="{1B84E37E-81CF-4159-A571-4426CC709389}" type="pres">
      <dgm:prSet presAssocID="{069AB5E4-FD85-4F23-80A1-320104E8A9CC}" presName="vert1" presStyleCnt="0"/>
      <dgm:spPr/>
    </dgm:pt>
    <dgm:pt modelId="{CB1E34A7-57C3-42EE-9217-65A62BDF4880}" type="pres">
      <dgm:prSet presAssocID="{65897F22-4D11-46DA-A0F0-70C72613D5A3}" presName="thickLine" presStyleLbl="alignNode1" presStyleIdx="2" presStyleCnt="4"/>
      <dgm:spPr/>
    </dgm:pt>
    <dgm:pt modelId="{0F368090-D48E-4892-9435-1A788F6F0EDC}" type="pres">
      <dgm:prSet presAssocID="{65897F22-4D11-46DA-A0F0-70C72613D5A3}" presName="horz1" presStyleCnt="0"/>
      <dgm:spPr/>
    </dgm:pt>
    <dgm:pt modelId="{BAEF7598-D4B6-4996-A092-F163D30A53EB}" type="pres">
      <dgm:prSet presAssocID="{65897F22-4D11-46DA-A0F0-70C72613D5A3}" presName="tx1" presStyleLbl="revTx" presStyleIdx="2" presStyleCnt="4"/>
      <dgm:spPr/>
    </dgm:pt>
    <dgm:pt modelId="{2C4A3595-07F2-440E-9F5F-911E69E6922A}" type="pres">
      <dgm:prSet presAssocID="{65897F22-4D11-46DA-A0F0-70C72613D5A3}" presName="vert1" presStyleCnt="0"/>
      <dgm:spPr/>
    </dgm:pt>
    <dgm:pt modelId="{3DAEA774-9E1B-4A7F-BADA-F1B9494EEED9}" type="pres">
      <dgm:prSet presAssocID="{54015F35-AB64-4A03-9EB6-A305DBF787E4}" presName="thickLine" presStyleLbl="alignNode1" presStyleIdx="3" presStyleCnt="4"/>
      <dgm:spPr/>
    </dgm:pt>
    <dgm:pt modelId="{5CB1F9C3-FAD2-4EA2-B5A2-E7A111C313FC}" type="pres">
      <dgm:prSet presAssocID="{54015F35-AB64-4A03-9EB6-A305DBF787E4}" presName="horz1" presStyleCnt="0"/>
      <dgm:spPr/>
    </dgm:pt>
    <dgm:pt modelId="{64663298-7534-4235-874B-1C872E18C96E}" type="pres">
      <dgm:prSet presAssocID="{54015F35-AB64-4A03-9EB6-A305DBF787E4}" presName="tx1" presStyleLbl="revTx" presStyleIdx="3" presStyleCnt="4"/>
      <dgm:spPr/>
    </dgm:pt>
    <dgm:pt modelId="{C631A9E4-FBDB-4B90-BAED-D33120C4C593}" type="pres">
      <dgm:prSet presAssocID="{54015F35-AB64-4A03-9EB6-A305DBF787E4}" presName="vert1" presStyleCnt="0"/>
      <dgm:spPr/>
    </dgm:pt>
  </dgm:ptLst>
  <dgm:cxnLst>
    <dgm:cxn modelId="{C36D9606-B8F6-42B7-AA52-DD85ECA78B11}" srcId="{E0119850-25AC-404E-8225-4B68E2D7D4EE}" destId="{65897F22-4D11-46DA-A0F0-70C72613D5A3}" srcOrd="2" destOrd="0" parTransId="{3E189FDA-9B85-4ACA-8F86-1B74653C2510}" sibTransId="{CBB852FA-26CE-423A-ADAA-2C9458370D2C}"/>
    <dgm:cxn modelId="{A135B944-3F94-4E0E-BCE2-42B52A9C7CA4}" type="presOf" srcId="{069AB5E4-FD85-4F23-80A1-320104E8A9CC}" destId="{75A0972D-7570-4AF4-B52E-EEF279BDFA4F}" srcOrd="0" destOrd="0" presId="urn:microsoft.com/office/officeart/2008/layout/LinedList"/>
    <dgm:cxn modelId="{38057C47-8947-4BF1-BE40-222A96E69D36}" type="presOf" srcId="{29E88DE3-FA39-4D82-AF83-6BD48C08466E}" destId="{CA466A0D-72E1-4BB4-A116-BDA93C9A38F5}" srcOrd="0" destOrd="0" presId="urn:microsoft.com/office/officeart/2008/layout/LinedList"/>
    <dgm:cxn modelId="{22658C59-9D6B-48CD-ADE7-67C1F5061702}" type="presOf" srcId="{65897F22-4D11-46DA-A0F0-70C72613D5A3}" destId="{BAEF7598-D4B6-4996-A092-F163D30A53EB}" srcOrd="0" destOrd="0" presId="urn:microsoft.com/office/officeart/2008/layout/LinedList"/>
    <dgm:cxn modelId="{FBBBA07B-5A16-4DE1-9DED-5EAE01E248E9}" srcId="{E0119850-25AC-404E-8225-4B68E2D7D4EE}" destId="{54015F35-AB64-4A03-9EB6-A305DBF787E4}" srcOrd="3" destOrd="0" parTransId="{40CFC85E-C6C9-4290-85FE-CF5F1CBBD645}" sibTransId="{A9D67D8F-7082-4839-9E33-6A75280AB780}"/>
    <dgm:cxn modelId="{2DB96488-CB2A-4181-9DB2-35557DFF5ADD}" type="presOf" srcId="{54015F35-AB64-4A03-9EB6-A305DBF787E4}" destId="{64663298-7534-4235-874B-1C872E18C96E}" srcOrd="0" destOrd="0" presId="urn:microsoft.com/office/officeart/2008/layout/LinedList"/>
    <dgm:cxn modelId="{130AB6B3-7186-4B7B-B07B-489E97219D7A}" type="presOf" srcId="{E0119850-25AC-404E-8225-4B68E2D7D4EE}" destId="{E315A946-6BA4-4B33-9F9F-BDFE2CB3A930}" srcOrd="0" destOrd="0" presId="urn:microsoft.com/office/officeart/2008/layout/LinedList"/>
    <dgm:cxn modelId="{A5CF92BF-C438-45F6-940A-3A150D6A8B3D}" srcId="{E0119850-25AC-404E-8225-4B68E2D7D4EE}" destId="{069AB5E4-FD85-4F23-80A1-320104E8A9CC}" srcOrd="1" destOrd="0" parTransId="{58EBA0C8-CD39-4663-9EED-051235D35613}" sibTransId="{3D0F879B-1303-4D68-A8C0-F000F80ED29E}"/>
    <dgm:cxn modelId="{F179BDF6-0608-4B2E-91EE-65037A5DA82B}" srcId="{E0119850-25AC-404E-8225-4B68E2D7D4EE}" destId="{29E88DE3-FA39-4D82-AF83-6BD48C08466E}" srcOrd="0" destOrd="0" parTransId="{1AFD8058-568C-4F1D-9BD5-C0F4E0D4FED6}" sibTransId="{6B47F75B-57D9-4C0B-B3E3-03582A2152C8}"/>
    <dgm:cxn modelId="{E36464E9-C7E0-4A6A-A201-C759DCA65352}" type="presParOf" srcId="{E315A946-6BA4-4B33-9F9F-BDFE2CB3A930}" destId="{3148BCA2-9177-434C-9AF9-61745C4D95A2}" srcOrd="0" destOrd="0" presId="urn:microsoft.com/office/officeart/2008/layout/LinedList"/>
    <dgm:cxn modelId="{EB0C097B-DDA8-4802-BC0D-4678A2ADB853}" type="presParOf" srcId="{E315A946-6BA4-4B33-9F9F-BDFE2CB3A930}" destId="{35F233E4-BEC6-4565-B267-505686C65E8E}" srcOrd="1" destOrd="0" presId="urn:microsoft.com/office/officeart/2008/layout/LinedList"/>
    <dgm:cxn modelId="{B378BDA2-C6E4-4336-BFEC-8A7D3710282A}" type="presParOf" srcId="{35F233E4-BEC6-4565-B267-505686C65E8E}" destId="{CA466A0D-72E1-4BB4-A116-BDA93C9A38F5}" srcOrd="0" destOrd="0" presId="urn:microsoft.com/office/officeart/2008/layout/LinedList"/>
    <dgm:cxn modelId="{AC6A8D12-6FF4-4372-8353-74AD62D4C378}" type="presParOf" srcId="{35F233E4-BEC6-4565-B267-505686C65E8E}" destId="{E196676D-CFDE-4E97-A072-E252E49C5C99}" srcOrd="1" destOrd="0" presId="urn:microsoft.com/office/officeart/2008/layout/LinedList"/>
    <dgm:cxn modelId="{52309E14-DAB3-4CFD-8B5D-2E6122F33E32}" type="presParOf" srcId="{E315A946-6BA4-4B33-9F9F-BDFE2CB3A930}" destId="{F7485BEB-179F-4168-8B0C-6B33D402547E}" srcOrd="2" destOrd="0" presId="urn:microsoft.com/office/officeart/2008/layout/LinedList"/>
    <dgm:cxn modelId="{A3602542-5AD3-4B07-A7B2-0C995D36581B}" type="presParOf" srcId="{E315A946-6BA4-4B33-9F9F-BDFE2CB3A930}" destId="{DB46D7F5-565A-4997-BF35-D0F1D1E0C6A4}" srcOrd="3" destOrd="0" presId="urn:microsoft.com/office/officeart/2008/layout/LinedList"/>
    <dgm:cxn modelId="{DAE94762-0D00-4AA0-A52D-3427002AA836}" type="presParOf" srcId="{DB46D7F5-565A-4997-BF35-D0F1D1E0C6A4}" destId="{75A0972D-7570-4AF4-B52E-EEF279BDFA4F}" srcOrd="0" destOrd="0" presId="urn:microsoft.com/office/officeart/2008/layout/LinedList"/>
    <dgm:cxn modelId="{F5E6B1E6-78DC-4FF7-9684-99AAA5729C1F}" type="presParOf" srcId="{DB46D7F5-565A-4997-BF35-D0F1D1E0C6A4}" destId="{1B84E37E-81CF-4159-A571-4426CC709389}" srcOrd="1" destOrd="0" presId="urn:microsoft.com/office/officeart/2008/layout/LinedList"/>
    <dgm:cxn modelId="{FC3224AB-0083-488E-8842-20EFF4231998}" type="presParOf" srcId="{E315A946-6BA4-4B33-9F9F-BDFE2CB3A930}" destId="{CB1E34A7-57C3-42EE-9217-65A62BDF4880}" srcOrd="4" destOrd="0" presId="urn:microsoft.com/office/officeart/2008/layout/LinedList"/>
    <dgm:cxn modelId="{69A78F88-2AC2-4DA5-9ECA-078F527AF98F}" type="presParOf" srcId="{E315A946-6BA4-4B33-9F9F-BDFE2CB3A930}" destId="{0F368090-D48E-4892-9435-1A788F6F0EDC}" srcOrd="5" destOrd="0" presId="urn:microsoft.com/office/officeart/2008/layout/LinedList"/>
    <dgm:cxn modelId="{23A82F3D-CBEF-4336-B566-7E700A170460}" type="presParOf" srcId="{0F368090-D48E-4892-9435-1A788F6F0EDC}" destId="{BAEF7598-D4B6-4996-A092-F163D30A53EB}" srcOrd="0" destOrd="0" presId="urn:microsoft.com/office/officeart/2008/layout/LinedList"/>
    <dgm:cxn modelId="{E647F10F-5559-4FF3-8A83-923EE478E4A3}" type="presParOf" srcId="{0F368090-D48E-4892-9435-1A788F6F0EDC}" destId="{2C4A3595-07F2-440E-9F5F-911E69E6922A}" srcOrd="1" destOrd="0" presId="urn:microsoft.com/office/officeart/2008/layout/LinedList"/>
    <dgm:cxn modelId="{649C792A-38B1-4450-A623-767E124CD340}" type="presParOf" srcId="{E315A946-6BA4-4B33-9F9F-BDFE2CB3A930}" destId="{3DAEA774-9E1B-4A7F-BADA-F1B9494EEED9}" srcOrd="6" destOrd="0" presId="urn:microsoft.com/office/officeart/2008/layout/LinedList"/>
    <dgm:cxn modelId="{D6F30E7E-3C2D-4A96-98A5-31DAB78E0860}" type="presParOf" srcId="{E315A946-6BA4-4B33-9F9F-BDFE2CB3A930}" destId="{5CB1F9C3-FAD2-4EA2-B5A2-E7A111C313FC}" srcOrd="7" destOrd="0" presId="urn:microsoft.com/office/officeart/2008/layout/LinedList"/>
    <dgm:cxn modelId="{0AB2427E-08D2-4651-BC71-31D6D29CE707}" type="presParOf" srcId="{5CB1F9C3-FAD2-4EA2-B5A2-E7A111C313FC}" destId="{64663298-7534-4235-874B-1C872E18C96E}" srcOrd="0" destOrd="0" presId="urn:microsoft.com/office/officeart/2008/layout/LinedList"/>
    <dgm:cxn modelId="{41A118EA-941F-4694-AB32-509BABEDDDB0}" type="presParOf" srcId="{5CB1F9C3-FAD2-4EA2-B5A2-E7A111C313FC}" destId="{C631A9E4-FBDB-4B90-BAED-D33120C4C59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13DCE9-EB89-4967-96B1-9A97825E438E}"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AA0E3DEB-EF35-4AE4-B9A7-6B03D7BFF4D9}">
      <dgm:prSet/>
      <dgm:spPr/>
      <dgm:t>
        <a:bodyPr/>
        <a:lstStyle/>
        <a:p>
          <a:r>
            <a:rPr lang="en-US" b="0" i="0" dirty="0"/>
            <a:t>Digital Motor Electronics (DME)</a:t>
          </a:r>
          <a:endParaRPr lang="en-US" dirty="0"/>
        </a:p>
      </dgm:t>
    </dgm:pt>
    <dgm:pt modelId="{935776D1-AD36-46A5-9A8A-CEAA7F12412E}" type="parTrans" cxnId="{9C4215CB-E8D7-4D80-8453-DFD81A31FD54}">
      <dgm:prSet/>
      <dgm:spPr/>
      <dgm:t>
        <a:bodyPr/>
        <a:lstStyle/>
        <a:p>
          <a:endParaRPr lang="en-US"/>
        </a:p>
      </dgm:t>
    </dgm:pt>
    <dgm:pt modelId="{CE7407DE-C8E0-429F-B5F6-819657DB5649}" type="sibTrans" cxnId="{9C4215CB-E8D7-4D80-8453-DFD81A31FD54}">
      <dgm:prSet/>
      <dgm:spPr/>
      <dgm:t>
        <a:bodyPr/>
        <a:lstStyle/>
        <a:p>
          <a:endParaRPr lang="en-US"/>
        </a:p>
      </dgm:t>
    </dgm:pt>
    <dgm:pt modelId="{F09F7483-5648-4F4A-BC7E-ECEDB98CA983}">
      <dgm:prSet/>
      <dgm:spPr/>
      <dgm:t>
        <a:bodyPr/>
        <a:lstStyle/>
        <a:p>
          <a:r>
            <a:rPr lang="en-US" b="0" i="0"/>
            <a:t>Instrument Cluster (Kombi)</a:t>
          </a:r>
          <a:endParaRPr lang="en-US"/>
        </a:p>
      </dgm:t>
    </dgm:pt>
    <dgm:pt modelId="{2A4C6A7D-D837-4A17-97B5-042A31F42A46}" type="parTrans" cxnId="{DAE640E6-7D39-4D68-88A2-B37E15CB2C9B}">
      <dgm:prSet/>
      <dgm:spPr/>
      <dgm:t>
        <a:bodyPr/>
        <a:lstStyle/>
        <a:p>
          <a:endParaRPr lang="en-US"/>
        </a:p>
      </dgm:t>
    </dgm:pt>
    <dgm:pt modelId="{42B3640C-B974-4576-80FD-28A05154E34A}" type="sibTrans" cxnId="{DAE640E6-7D39-4D68-88A2-B37E15CB2C9B}">
      <dgm:prSet/>
      <dgm:spPr/>
      <dgm:t>
        <a:bodyPr/>
        <a:lstStyle/>
        <a:p>
          <a:endParaRPr lang="en-US"/>
        </a:p>
      </dgm:t>
    </dgm:pt>
    <dgm:pt modelId="{4320FBF0-73D8-46EA-B5BD-8B14D2FC8C54}" type="pres">
      <dgm:prSet presAssocID="{A913DCE9-EB89-4967-96B1-9A97825E438E}" presName="vert0" presStyleCnt="0">
        <dgm:presLayoutVars>
          <dgm:dir/>
          <dgm:animOne val="branch"/>
          <dgm:animLvl val="lvl"/>
        </dgm:presLayoutVars>
      </dgm:prSet>
      <dgm:spPr/>
    </dgm:pt>
    <dgm:pt modelId="{9597BFAC-D095-429F-BF8C-F289322E8C4D}" type="pres">
      <dgm:prSet presAssocID="{AA0E3DEB-EF35-4AE4-B9A7-6B03D7BFF4D9}" presName="thickLine" presStyleLbl="alignNode1" presStyleIdx="0" presStyleCnt="2"/>
      <dgm:spPr/>
    </dgm:pt>
    <dgm:pt modelId="{5D95CB55-75F4-4952-AB80-3A18A226EA79}" type="pres">
      <dgm:prSet presAssocID="{AA0E3DEB-EF35-4AE4-B9A7-6B03D7BFF4D9}" presName="horz1" presStyleCnt="0"/>
      <dgm:spPr/>
    </dgm:pt>
    <dgm:pt modelId="{4657D99B-3CA7-44E1-8478-48AD9C539512}" type="pres">
      <dgm:prSet presAssocID="{AA0E3DEB-EF35-4AE4-B9A7-6B03D7BFF4D9}" presName="tx1" presStyleLbl="revTx" presStyleIdx="0" presStyleCnt="2"/>
      <dgm:spPr/>
    </dgm:pt>
    <dgm:pt modelId="{F0B80DD9-ECD1-40FD-8A02-95237E01EE7E}" type="pres">
      <dgm:prSet presAssocID="{AA0E3DEB-EF35-4AE4-B9A7-6B03D7BFF4D9}" presName="vert1" presStyleCnt="0"/>
      <dgm:spPr/>
    </dgm:pt>
    <dgm:pt modelId="{869F4912-02A5-4854-8775-BC92985CB346}" type="pres">
      <dgm:prSet presAssocID="{F09F7483-5648-4F4A-BC7E-ECEDB98CA983}" presName="thickLine" presStyleLbl="alignNode1" presStyleIdx="1" presStyleCnt="2"/>
      <dgm:spPr/>
    </dgm:pt>
    <dgm:pt modelId="{BD2BDDA1-DCD5-4AB3-8908-29C6556E7934}" type="pres">
      <dgm:prSet presAssocID="{F09F7483-5648-4F4A-BC7E-ECEDB98CA983}" presName="horz1" presStyleCnt="0"/>
      <dgm:spPr/>
    </dgm:pt>
    <dgm:pt modelId="{A568897A-A53E-410C-8E4C-BF5D28797707}" type="pres">
      <dgm:prSet presAssocID="{F09F7483-5648-4F4A-BC7E-ECEDB98CA983}" presName="tx1" presStyleLbl="revTx" presStyleIdx="1" presStyleCnt="2"/>
      <dgm:spPr/>
    </dgm:pt>
    <dgm:pt modelId="{B708097B-A969-404B-92DD-0026029C7C3B}" type="pres">
      <dgm:prSet presAssocID="{F09F7483-5648-4F4A-BC7E-ECEDB98CA983}" presName="vert1" presStyleCnt="0"/>
      <dgm:spPr/>
    </dgm:pt>
  </dgm:ptLst>
  <dgm:cxnLst>
    <dgm:cxn modelId="{27DB1706-BFD9-4683-B24F-C89D2AAECB05}" type="presOf" srcId="{A913DCE9-EB89-4967-96B1-9A97825E438E}" destId="{4320FBF0-73D8-46EA-B5BD-8B14D2FC8C54}" srcOrd="0" destOrd="0" presId="urn:microsoft.com/office/officeart/2008/layout/LinedList"/>
    <dgm:cxn modelId="{DDF3A4A9-F71B-4B16-9C1D-821475960313}" type="presOf" srcId="{AA0E3DEB-EF35-4AE4-B9A7-6B03D7BFF4D9}" destId="{4657D99B-3CA7-44E1-8478-48AD9C539512}" srcOrd="0" destOrd="0" presId="urn:microsoft.com/office/officeart/2008/layout/LinedList"/>
    <dgm:cxn modelId="{7571CAB5-9728-4033-9EB9-82BA49CEA235}" type="presOf" srcId="{F09F7483-5648-4F4A-BC7E-ECEDB98CA983}" destId="{A568897A-A53E-410C-8E4C-BF5D28797707}" srcOrd="0" destOrd="0" presId="urn:microsoft.com/office/officeart/2008/layout/LinedList"/>
    <dgm:cxn modelId="{9C4215CB-E8D7-4D80-8453-DFD81A31FD54}" srcId="{A913DCE9-EB89-4967-96B1-9A97825E438E}" destId="{AA0E3DEB-EF35-4AE4-B9A7-6B03D7BFF4D9}" srcOrd="0" destOrd="0" parTransId="{935776D1-AD36-46A5-9A8A-CEAA7F12412E}" sibTransId="{CE7407DE-C8E0-429F-B5F6-819657DB5649}"/>
    <dgm:cxn modelId="{DAE640E6-7D39-4D68-88A2-B37E15CB2C9B}" srcId="{A913DCE9-EB89-4967-96B1-9A97825E438E}" destId="{F09F7483-5648-4F4A-BC7E-ECEDB98CA983}" srcOrd="1" destOrd="0" parTransId="{2A4C6A7D-D837-4A17-97B5-042A31F42A46}" sibTransId="{42B3640C-B974-4576-80FD-28A05154E34A}"/>
    <dgm:cxn modelId="{48292D3F-C824-4E57-9559-192830A2FE87}" type="presParOf" srcId="{4320FBF0-73D8-46EA-B5BD-8B14D2FC8C54}" destId="{9597BFAC-D095-429F-BF8C-F289322E8C4D}" srcOrd="0" destOrd="0" presId="urn:microsoft.com/office/officeart/2008/layout/LinedList"/>
    <dgm:cxn modelId="{0175830C-7558-476E-8CEC-2308A916BBDB}" type="presParOf" srcId="{4320FBF0-73D8-46EA-B5BD-8B14D2FC8C54}" destId="{5D95CB55-75F4-4952-AB80-3A18A226EA79}" srcOrd="1" destOrd="0" presId="urn:microsoft.com/office/officeart/2008/layout/LinedList"/>
    <dgm:cxn modelId="{1B739677-0969-4625-8C1F-C7449D6C6DAC}" type="presParOf" srcId="{5D95CB55-75F4-4952-AB80-3A18A226EA79}" destId="{4657D99B-3CA7-44E1-8478-48AD9C539512}" srcOrd="0" destOrd="0" presId="urn:microsoft.com/office/officeart/2008/layout/LinedList"/>
    <dgm:cxn modelId="{360F3191-6566-4C4E-8F96-E39AE1FF206B}" type="presParOf" srcId="{5D95CB55-75F4-4952-AB80-3A18A226EA79}" destId="{F0B80DD9-ECD1-40FD-8A02-95237E01EE7E}" srcOrd="1" destOrd="0" presId="urn:microsoft.com/office/officeart/2008/layout/LinedList"/>
    <dgm:cxn modelId="{B26791A3-3820-448D-9BD7-15F88CEAA9F2}" type="presParOf" srcId="{4320FBF0-73D8-46EA-B5BD-8B14D2FC8C54}" destId="{869F4912-02A5-4854-8775-BC92985CB346}" srcOrd="2" destOrd="0" presId="urn:microsoft.com/office/officeart/2008/layout/LinedList"/>
    <dgm:cxn modelId="{7D457A8C-97CF-45F5-9874-09062084BBCE}" type="presParOf" srcId="{4320FBF0-73D8-46EA-B5BD-8B14D2FC8C54}" destId="{BD2BDDA1-DCD5-4AB3-8908-29C6556E7934}" srcOrd="3" destOrd="0" presId="urn:microsoft.com/office/officeart/2008/layout/LinedList"/>
    <dgm:cxn modelId="{74107D5E-F7FF-43D6-9C83-977C3DB89824}" type="presParOf" srcId="{BD2BDDA1-DCD5-4AB3-8908-29C6556E7934}" destId="{A568897A-A53E-410C-8E4C-BF5D28797707}" srcOrd="0" destOrd="0" presId="urn:microsoft.com/office/officeart/2008/layout/LinedList"/>
    <dgm:cxn modelId="{1E9CD1AA-6E7A-4BE7-91AD-20738FEE051B}" type="presParOf" srcId="{BD2BDDA1-DCD5-4AB3-8908-29C6556E7934}" destId="{B708097B-A969-404B-92DD-0026029C7C3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8BCA2-9177-434C-9AF9-61745C4D95A2}">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466A0D-72E1-4BB4-A116-BDA93C9A38F5}">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Steering Column Switch Cluster (SZL)</a:t>
          </a:r>
        </a:p>
      </dsp:txBody>
      <dsp:txXfrm>
        <a:off x="0" y="0"/>
        <a:ext cx="6900512" cy="1384035"/>
      </dsp:txXfrm>
    </dsp:sp>
    <dsp:sp modelId="{F7485BEB-179F-4168-8B0C-6B33D402547E}">
      <dsp:nvSpPr>
        <dsp:cNvPr id="0" name=""/>
        <dsp:cNvSpPr/>
      </dsp:nvSpPr>
      <dsp:spPr>
        <a:xfrm>
          <a:off x="0" y="1384035"/>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A0972D-7570-4AF4-B52E-EEF279BDFA4F}">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Dynamic Stability Control (DSC)</a:t>
          </a:r>
        </a:p>
      </dsp:txBody>
      <dsp:txXfrm>
        <a:off x="0" y="1384035"/>
        <a:ext cx="6900512" cy="1384035"/>
      </dsp:txXfrm>
    </dsp:sp>
    <dsp:sp modelId="{CB1E34A7-57C3-42EE-9217-65A62BDF4880}">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EF7598-D4B6-4996-A092-F163D30A53EB}">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i="0" kern="1200"/>
            <a:t>Digital Motor Electronics (DME)</a:t>
          </a:r>
          <a:r>
            <a:rPr lang="en-US" sz="3800" kern="1200"/>
            <a:t> </a:t>
          </a:r>
        </a:p>
      </dsp:txBody>
      <dsp:txXfrm>
        <a:off x="0" y="2768070"/>
        <a:ext cx="6900512" cy="1384035"/>
      </dsp:txXfrm>
    </dsp:sp>
    <dsp:sp modelId="{3DAEA774-9E1B-4A7F-BADA-F1B9494EEED9}">
      <dsp:nvSpPr>
        <dsp:cNvPr id="0" name=""/>
        <dsp:cNvSpPr/>
      </dsp:nvSpPr>
      <dsp:spPr>
        <a:xfrm>
          <a:off x="0" y="4152105"/>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663298-7534-4235-874B-1C872E18C96E}">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i="0" kern="1200"/>
            <a:t>Car Access System (CAS)</a:t>
          </a:r>
          <a:endParaRPr lang="en-US" sz="3800" kern="1200"/>
        </a:p>
      </dsp:txBody>
      <dsp:txXfrm>
        <a:off x="0" y="4152105"/>
        <a:ext cx="6900512" cy="1384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7BFAC-D095-429F-BF8C-F289322E8C4D}">
      <dsp:nvSpPr>
        <dsp:cNvPr id="0" name=""/>
        <dsp:cNvSpPr/>
      </dsp:nvSpPr>
      <dsp:spPr>
        <a:xfrm>
          <a:off x="0" y="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57D99B-3CA7-44E1-8478-48AD9C539512}">
      <dsp:nvSpPr>
        <dsp:cNvPr id="0" name=""/>
        <dsp:cNvSpPr/>
      </dsp:nvSpPr>
      <dsp:spPr>
        <a:xfrm>
          <a:off x="0" y="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b="0" i="0" kern="1200" dirty="0"/>
            <a:t>Digital Motor Electronics (DME)</a:t>
          </a:r>
          <a:endParaRPr lang="en-US" sz="6500" kern="1200" dirty="0"/>
        </a:p>
      </dsp:txBody>
      <dsp:txXfrm>
        <a:off x="0" y="0"/>
        <a:ext cx="6900512" cy="2768070"/>
      </dsp:txXfrm>
    </dsp:sp>
    <dsp:sp modelId="{869F4912-02A5-4854-8775-BC92985CB346}">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68897A-A53E-410C-8E4C-BF5D28797707}">
      <dsp:nvSpPr>
        <dsp:cNvPr id="0" name=""/>
        <dsp:cNvSpPr/>
      </dsp:nvSpPr>
      <dsp:spPr>
        <a:xfrm>
          <a:off x="0" y="276807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b="0" i="0" kern="1200"/>
            <a:t>Instrument Cluster (Kombi)</a:t>
          </a:r>
          <a:endParaRPr lang="en-US" sz="6500" kern="1200"/>
        </a:p>
      </dsp:txBody>
      <dsp:txXfrm>
        <a:off x="0" y="2768070"/>
        <a:ext cx="6900512" cy="276807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F616A-56C3-4004-BDC7-7F810C49CD00}" type="datetimeFigureOut">
              <a:rPr lang="en-US" smtClean="0"/>
              <a:t>8/3/2022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D3E51C-AA06-4391-8070-9C1FCF5AE35C}" type="slidenum">
              <a:rPr lang="en-US" smtClean="0"/>
              <a:t>‹#›</a:t>
            </a:fld>
            <a:endParaRPr lang="en-US"/>
          </a:p>
        </p:txBody>
      </p:sp>
    </p:spTree>
    <p:extLst>
      <p:ext uri="{BB962C8B-B14F-4D97-AF65-F5344CB8AC3E}">
        <p14:creationId xmlns:p14="http://schemas.microsoft.com/office/powerpoint/2010/main" val="4133224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mô</a:t>
            </a:r>
            <a:r>
              <a:rPr lang="en-US" dirty="0"/>
              <a:t> </a:t>
            </a:r>
            <a:r>
              <a:rPr lang="en-US" dirty="0" err="1"/>
              <a:t>hình</a:t>
            </a:r>
            <a:r>
              <a:rPr lang="en-US" dirty="0"/>
              <a:t> EPS </a:t>
            </a:r>
            <a:r>
              <a:rPr lang="en-US" dirty="0" err="1"/>
              <a:t>trên</a:t>
            </a:r>
            <a:r>
              <a:rPr lang="en-US" dirty="0"/>
              <a:t> </a:t>
            </a:r>
            <a:r>
              <a:rPr lang="en-US" dirty="0" err="1"/>
              <a:t>xe</a:t>
            </a:r>
            <a:r>
              <a:rPr lang="en-US" dirty="0"/>
              <a:t> BMW E89</a:t>
            </a:r>
          </a:p>
          <a:p>
            <a:r>
              <a:rPr lang="en-US" dirty="0" err="1"/>
              <a:t>Gồm</a:t>
            </a:r>
            <a:r>
              <a:rPr lang="en-US" dirty="0"/>
              <a:t> 7 </a:t>
            </a:r>
            <a:r>
              <a:rPr lang="en-US" dirty="0" err="1"/>
              <a:t>bộ</a:t>
            </a:r>
            <a:r>
              <a:rPr lang="en-US" dirty="0"/>
              <a:t> </a:t>
            </a:r>
            <a:r>
              <a:rPr lang="en-US" dirty="0" err="1"/>
              <a:t>phận</a:t>
            </a:r>
            <a:r>
              <a:rPr lang="en-US" dirty="0"/>
              <a:t> </a:t>
            </a:r>
            <a:r>
              <a:rPr lang="en-US" dirty="0" err="1"/>
              <a:t>chính</a:t>
            </a:r>
            <a:r>
              <a:rPr lang="en-US" dirty="0"/>
              <a:t> </a:t>
            </a:r>
            <a:r>
              <a:rPr lang="en-US" dirty="0" err="1"/>
              <a:t>khác</a:t>
            </a:r>
            <a:r>
              <a:rPr lang="en-US" dirty="0"/>
              <a:t> </a:t>
            </a:r>
            <a:r>
              <a:rPr lang="en-US" dirty="0" err="1"/>
              <a:t>nhau</a:t>
            </a:r>
            <a:r>
              <a:rPr lang="en-US" dirty="0"/>
              <a:t> </a:t>
            </a:r>
            <a:r>
              <a:rPr lang="en-US" dirty="0" err="1"/>
              <a:t>được</a:t>
            </a:r>
            <a:r>
              <a:rPr lang="en-US" dirty="0"/>
              <a:t> </a:t>
            </a:r>
            <a:r>
              <a:rPr lang="en-US" dirty="0" err="1"/>
              <a:t>liệt</a:t>
            </a:r>
            <a:r>
              <a:rPr lang="en-US" dirty="0"/>
              <a:t> </a:t>
            </a:r>
            <a:r>
              <a:rPr lang="en-US" dirty="0" err="1"/>
              <a:t>kê</a:t>
            </a:r>
            <a:r>
              <a:rPr lang="en-US" dirty="0"/>
              <a:t> ở </a:t>
            </a:r>
            <a:r>
              <a:rPr lang="en-US" dirty="0" err="1"/>
              <a:t>bảng</a:t>
            </a:r>
            <a:r>
              <a:rPr lang="en-US" dirty="0"/>
              <a:t> </a:t>
            </a:r>
            <a:r>
              <a:rPr lang="en-US" dirty="0" err="1"/>
              <a:t>bên</a:t>
            </a:r>
            <a:r>
              <a:rPr lang="en-US" dirty="0"/>
              <a:t> </a:t>
            </a:r>
            <a:r>
              <a:rPr lang="en-US" dirty="0" err="1"/>
              <a:t>phải</a:t>
            </a:r>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3</a:t>
            </a:fld>
            <a:endParaRPr lang="en-US"/>
          </a:p>
        </p:txBody>
      </p:sp>
    </p:spTree>
    <p:extLst>
      <p:ext uri="{BB962C8B-B14F-4D97-AF65-F5344CB8AC3E}">
        <p14:creationId xmlns:p14="http://schemas.microsoft.com/office/powerpoint/2010/main" val="2290976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Nó bắt đầu với các cảm biến. Xe ô tô chạy hệ thống lái trợ lực điện đi kèm với cảm biến góc lái và cảm biến mô-men xoắn gắn vào trụ lái, và cảm biến tốc độ xe gắn vào hộp số.</a:t>
            </a:r>
          </a:p>
          <a:p>
            <a:endParaRPr lang="vi-VN" dirty="0"/>
          </a:p>
          <a:p>
            <a:r>
              <a:rPr lang="vi-VN" dirty="0"/>
              <a:t>Khi chúng tôi lái xe, mỗi cảm biến sẽ giám sát một thông số cụ thể. Ví dụ,</a:t>
            </a:r>
          </a:p>
          <a:p>
            <a:endParaRPr lang="vi-VN" dirty="0"/>
          </a:p>
          <a:p>
            <a:r>
              <a:rPr lang="vi-VN" dirty="0"/>
              <a:t>Cảm biến mô-men xoắn - Theo dõi mức độ khó mà chúng ta xoay vô lăng.</a:t>
            </a:r>
          </a:p>
          <a:p>
            <a:r>
              <a:rPr lang="vi-VN" dirty="0"/>
              <a:t>Cảm biến góc lái - Theo dõi vị trí hiện tại của tay lái.</a:t>
            </a:r>
          </a:p>
          <a:p>
            <a:r>
              <a:rPr lang="vi-VN" dirty="0"/>
              <a:t>Cảm biến tốc độ xe - Theo dõi tốc độ xe của chúng ta (Giống như đồng hồ đo đường).</a:t>
            </a:r>
          </a:p>
          <a:p>
            <a:r>
              <a:rPr lang="vi-VN" dirty="0"/>
              <a:t>Sau đó, họ liên tục phản hồi những thông tin này trở lại bộ não của chiếc xe của chúng ta - Bộ điều khiển động cơ (ECU). Khi ECU nhận được dữ liệu, nó sẽ bắt đầu đánh giá mức độ bạn đang quay và mức trợ lực bạn cần - tất cả chỉ trong tích tắc.</a:t>
            </a:r>
          </a:p>
          <a:p>
            <a:endParaRPr lang="vi-VN" dirty="0"/>
          </a:p>
          <a:p>
            <a:r>
              <a:rPr lang="vi-VN" dirty="0"/>
              <a:t>Nếu ECU cho rằng bạn đang làm tốt và không cần bất kỳ trợ lực điện nào, cuộc sống vẫn tiếp diễn.</a:t>
            </a:r>
          </a:p>
          <a:p>
            <a:endParaRPr lang="vi-VN" dirty="0"/>
          </a:p>
          <a:p>
            <a:r>
              <a:rPr lang="vi-VN" dirty="0"/>
              <a:t>Tuy nhiên, nếu ECU nghĩ rằng bạn cần trợ lực, nó sẽ gửi một dòng điện xuống động cơ.</a:t>
            </a:r>
          </a:p>
          <a:p>
            <a:endParaRPr lang="vi-VN" dirty="0"/>
          </a:p>
          <a:p>
            <a:r>
              <a:rPr lang="vi-VN" dirty="0"/>
              <a:t>Động cơ chỉ là một động cơ dòng điện một chiều đơn giản. Khi nó nhận được một dòng điện, nó bắt đầu quay. Sau đó, điều này sẽ di chuyển một bộ giảm tốc được gắn vào cột lái của bạn, bộ phận này sẽ tự quay cột lái. Chuyển động này là những gì cung cấp cho bạn trợ lực. Vô lăng sẽ bắt đầu cảm thấy nhẹ hơn vì động cơ quay vô lăng theo hướng bạn muốn đi.</a:t>
            </a:r>
          </a:p>
          <a:p>
            <a:endParaRPr lang="vi-VN" dirty="0"/>
          </a:p>
          <a:p>
            <a:r>
              <a:rPr lang="vi-VN" dirty="0"/>
              <a:t>Dù sao thì trụ lái được kết nối với bánh răng trụ của giá lái của chúng ta. Khi nó quay, bánh răng trụ quay và thanh răng chuyển động sang trái và sang phải, điều này cũng làm chuyển động lốp ô tô sang trái hoặc phải. Và tôi đoán bạn biết phần còn lại của câu chuyện - chiếc xe quay!</a:t>
            </a:r>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12</a:t>
            </a:fld>
            <a:endParaRPr lang="en-US"/>
          </a:p>
        </p:txBody>
      </p:sp>
    </p:spTree>
    <p:extLst>
      <p:ext uri="{BB962C8B-B14F-4D97-AF65-F5344CB8AC3E}">
        <p14:creationId xmlns:p14="http://schemas.microsoft.com/office/powerpoint/2010/main" val="3085072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TimesNewRomanPSMT"/>
              </a:rPr>
              <a:t>The EPS control can optimize steering effort</a:t>
            </a:r>
            <a:br>
              <a:rPr lang="en-US" sz="1800" b="0" i="0" dirty="0">
                <a:solidFill>
                  <a:srgbClr val="000000"/>
                </a:solidFill>
                <a:effectLst/>
                <a:latin typeface="TimesNewRomanPSMT"/>
              </a:rPr>
            </a:br>
            <a:r>
              <a:rPr lang="en-US" sz="1800" b="0" i="0" dirty="0">
                <a:solidFill>
                  <a:srgbClr val="000000"/>
                </a:solidFill>
                <a:effectLst/>
                <a:latin typeface="TimesNewRomanPSMT"/>
              </a:rPr>
              <a:t>characteristic for driver by varying a quantity of</a:t>
            </a:r>
            <a:br>
              <a:rPr lang="en-US" sz="1800" b="0" i="0" dirty="0">
                <a:solidFill>
                  <a:srgbClr val="000000"/>
                </a:solidFill>
                <a:effectLst/>
                <a:latin typeface="TimesNewRomanPSMT"/>
              </a:rPr>
            </a:br>
            <a:r>
              <a:rPr lang="en-US" sz="1800" b="0" i="0" dirty="0">
                <a:solidFill>
                  <a:srgbClr val="000000"/>
                </a:solidFill>
                <a:effectLst/>
                <a:latin typeface="TimesNewRomanPSMT"/>
              </a:rPr>
              <a:t>assistant torque depending on various </a:t>
            </a:r>
            <a:r>
              <a:rPr lang="en-US" sz="1800" b="0" i="0" dirty="0" err="1">
                <a:solidFill>
                  <a:srgbClr val="000000"/>
                </a:solidFill>
                <a:effectLst/>
                <a:latin typeface="TimesNewRomanPSMT"/>
              </a:rPr>
              <a:t>vehicletraveling</a:t>
            </a:r>
            <a:r>
              <a:rPr lang="en-US" sz="1800" b="0" i="0" dirty="0">
                <a:solidFill>
                  <a:srgbClr val="000000"/>
                </a:solidFill>
                <a:effectLst/>
                <a:latin typeface="TimesNewRomanPSMT"/>
              </a:rPr>
              <a:t> situations, as shown in Fig.4. The target</a:t>
            </a:r>
            <a:br>
              <a:rPr lang="en-US" sz="1800" b="0" i="0" dirty="0">
                <a:solidFill>
                  <a:srgbClr val="000000"/>
                </a:solidFill>
                <a:effectLst/>
                <a:latin typeface="TimesNewRomanPSMT"/>
              </a:rPr>
            </a:br>
            <a:r>
              <a:rPr lang="en-US" sz="1800" b="0" i="0" dirty="0">
                <a:solidFill>
                  <a:srgbClr val="000000"/>
                </a:solidFill>
                <a:effectLst/>
                <a:latin typeface="TimesNewRomanPSMT"/>
              </a:rPr>
              <a:t>current of the motor</a:t>
            </a:r>
            <a:br>
              <a:rPr lang="en-US" sz="1800" b="0" i="0" dirty="0">
                <a:solidFill>
                  <a:srgbClr val="000000"/>
                </a:solidFill>
                <a:effectLst/>
                <a:latin typeface="TimesNewRomanPSMT"/>
              </a:rPr>
            </a:br>
            <a:r>
              <a:rPr lang="en-US" sz="1800" b="0" i="1" dirty="0">
                <a:solidFill>
                  <a:srgbClr val="000000"/>
                </a:solidFill>
                <a:effectLst/>
                <a:latin typeface="TimesNewRomanPS-ItalicMT"/>
              </a:rPr>
              <a:t>I input  </a:t>
            </a:r>
            <a:r>
              <a:rPr lang="en-US" sz="1800" b="0" i="0" dirty="0">
                <a:solidFill>
                  <a:srgbClr val="000000"/>
                </a:solidFill>
                <a:effectLst/>
                <a:latin typeface="TimesNewRomanPSMT"/>
              </a:rPr>
              <a:t>is determined based on the</a:t>
            </a:r>
            <a:br>
              <a:rPr lang="en-US" sz="1800" b="0" i="0" dirty="0">
                <a:solidFill>
                  <a:srgbClr val="000000"/>
                </a:solidFill>
                <a:effectLst/>
                <a:latin typeface="TimesNewRomanPSMT"/>
              </a:rPr>
            </a:br>
            <a:r>
              <a:rPr lang="en-US" sz="1800" b="0" i="0" dirty="0">
                <a:solidFill>
                  <a:srgbClr val="000000"/>
                </a:solidFill>
                <a:effectLst/>
                <a:latin typeface="TimesNewRomanPSMT"/>
              </a:rPr>
              <a:t>driving conditions to reduce the steering torque</a:t>
            </a:r>
            <a:br>
              <a:rPr lang="en-US" sz="1800" b="0" i="0" dirty="0">
                <a:solidFill>
                  <a:srgbClr val="000000"/>
                </a:solidFill>
                <a:effectLst/>
                <a:latin typeface="TimesNewRomanPSMT"/>
              </a:rPr>
            </a:br>
            <a:r>
              <a:rPr lang="en-US" sz="1800" b="0" i="0" dirty="0">
                <a:solidFill>
                  <a:srgbClr val="000000"/>
                </a:solidFill>
                <a:effectLst/>
                <a:latin typeface="TimesNewRomanPSMT"/>
              </a:rPr>
              <a:t>requirement. The actual current </a:t>
            </a:r>
            <a:r>
              <a:rPr lang="en-US" sz="1800" b="0" i="1" dirty="0" err="1">
                <a:solidFill>
                  <a:srgbClr val="000000"/>
                </a:solidFill>
                <a:effectLst/>
                <a:latin typeface="TimesNewRomanPS-ItalicMT"/>
              </a:rPr>
              <a:t>ia</a:t>
            </a:r>
            <a:r>
              <a:rPr lang="en-US" sz="1800" b="0" i="1" dirty="0">
                <a:solidFill>
                  <a:srgbClr val="000000"/>
                </a:solidFill>
                <a:effectLst/>
                <a:latin typeface="TimesNewRomanPS-ItalicMT"/>
              </a:rPr>
              <a:t> </a:t>
            </a:r>
            <a:r>
              <a:rPr lang="en-US" sz="1800" b="0" i="0" dirty="0">
                <a:solidFill>
                  <a:srgbClr val="000000"/>
                </a:solidFill>
                <a:effectLst/>
                <a:latin typeface="TimesNewRomanPSMT"/>
              </a:rPr>
              <a:t>is generated</a:t>
            </a:r>
            <a:br>
              <a:rPr lang="en-US" sz="1800" b="0" i="0" dirty="0">
                <a:solidFill>
                  <a:srgbClr val="000000"/>
                </a:solidFill>
                <a:effectLst/>
                <a:latin typeface="TimesNewRomanPSMT"/>
              </a:rPr>
            </a:br>
            <a:r>
              <a:rPr lang="en-US" sz="1800" b="0" i="0" dirty="0">
                <a:solidFill>
                  <a:srgbClr val="000000"/>
                </a:solidFill>
                <a:effectLst/>
                <a:latin typeface="TimesNewRomanPSMT"/>
              </a:rPr>
              <a:t>through the dynamics of the DC motor and the</a:t>
            </a:r>
            <a:br>
              <a:rPr lang="en-US" sz="1800" b="0" i="0" dirty="0">
                <a:solidFill>
                  <a:srgbClr val="000000"/>
                </a:solidFill>
                <a:effectLst/>
                <a:latin typeface="TimesNewRomanPSMT"/>
              </a:rPr>
            </a:br>
            <a:r>
              <a:rPr lang="en-US" sz="1800" b="0" i="0" dirty="0">
                <a:solidFill>
                  <a:srgbClr val="000000"/>
                </a:solidFill>
                <a:effectLst/>
                <a:latin typeface="TimesNewRomanPSMT"/>
              </a:rPr>
              <a:t>steering column, and measured by the current</a:t>
            </a:r>
            <a:br>
              <a:rPr lang="en-US" sz="1800" b="0" i="0" dirty="0">
                <a:solidFill>
                  <a:srgbClr val="000000"/>
                </a:solidFill>
                <a:effectLst/>
                <a:latin typeface="TimesNewRomanPSMT"/>
              </a:rPr>
            </a:br>
            <a:r>
              <a:rPr lang="en-US" sz="1800" b="0" i="0" dirty="0">
                <a:solidFill>
                  <a:srgbClr val="000000"/>
                </a:solidFill>
                <a:effectLst/>
                <a:latin typeface="TimesNewRomanPSMT"/>
              </a:rPr>
              <a:t>detecting unit. Then the controller calculates the</a:t>
            </a:r>
            <a:br>
              <a:rPr lang="en-US" sz="1800" b="0" i="0" dirty="0">
                <a:solidFill>
                  <a:srgbClr val="000000"/>
                </a:solidFill>
                <a:effectLst/>
                <a:latin typeface="TimesNewRomanPSMT"/>
              </a:rPr>
            </a:br>
            <a:r>
              <a:rPr lang="en-US" sz="1800" b="0" i="0" dirty="0">
                <a:solidFill>
                  <a:srgbClr val="000000"/>
                </a:solidFill>
                <a:effectLst/>
                <a:latin typeface="TimesNewRomanPSMT"/>
              </a:rPr>
              <a:t>control signal to minimize the error</a:t>
            </a:r>
            <a:r>
              <a:rPr lang="en-US" sz="1800" b="0" i="1" dirty="0">
                <a:solidFill>
                  <a:srgbClr val="000000"/>
                </a:solidFill>
                <a:effectLst/>
                <a:latin typeface="TimesNewRomanPS-ItalicMT"/>
              </a:rPr>
              <a:t> </a:t>
            </a:r>
            <a:r>
              <a:rPr lang="en-US" sz="1800" b="0" i="0" dirty="0">
                <a:solidFill>
                  <a:srgbClr val="000000"/>
                </a:solidFill>
                <a:effectLst/>
                <a:latin typeface="TimesNewRomanPSMT"/>
              </a:rPr>
              <a:t>)( between </a:t>
            </a:r>
            <a:r>
              <a:rPr lang="en-US" sz="1800" b="0" i="1" dirty="0">
                <a:solidFill>
                  <a:srgbClr val="000000"/>
                </a:solidFill>
                <a:effectLst/>
                <a:latin typeface="TimesNewRomanPS-ItalicMT"/>
              </a:rPr>
              <a:t>I input</a:t>
            </a:r>
            <a:br>
              <a:rPr lang="en-US" sz="1800" b="0" i="1" dirty="0">
                <a:solidFill>
                  <a:srgbClr val="000000"/>
                </a:solidFill>
                <a:effectLst/>
                <a:latin typeface="TimesNewRomanPS-ItalicMT"/>
              </a:rPr>
            </a:br>
            <a:r>
              <a:rPr lang="en-US" sz="1800" b="0" i="0" dirty="0">
                <a:solidFill>
                  <a:srgbClr val="000000"/>
                </a:solidFill>
                <a:effectLst/>
                <a:latin typeface="TimesNewRomanPSMT"/>
              </a:rPr>
              <a:t>and</a:t>
            </a:r>
            <a:br>
              <a:rPr lang="en-US" sz="1800" b="0" i="0" dirty="0">
                <a:solidFill>
                  <a:srgbClr val="000000"/>
                </a:solidFill>
                <a:effectLst/>
                <a:latin typeface="TimesNewRomanPSMT"/>
              </a:rPr>
            </a:br>
            <a:r>
              <a:rPr lang="en-US" sz="1800" b="0" i="1" dirty="0">
                <a:solidFill>
                  <a:srgbClr val="000000"/>
                </a:solidFill>
                <a:effectLst/>
                <a:latin typeface="TimesNewRomanPS-ItalicMT"/>
              </a:rPr>
              <a:t>I actual </a:t>
            </a:r>
            <a:r>
              <a:rPr lang="en-US" sz="1800" b="0" i="1" dirty="0" err="1">
                <a:solidFill>
                  <a:srgbClr val="000000"/>
                </a:solidFill>
                <a:effectLst/>
                <a:latin typeface="TimesNewRomanPS-ItalicMT"/>
              </a:rPr>
              <a:t>thực</a:t>
            </a:r>
            <a:r>
              <a:rPr lang="en-US" sz="1800" b="0" i="1" dirty="0">
                <a:solidFill>
                  <a:srgbClr val="000000"/>
                </a:solidFill>
                <a:effectLst/>
                <a:latin typeface="TimesNewRomanPS-ItalicMT"/>
              </a:rPr>
              <a:t> </a:t>
            </a:r>
            <a:r>
              <a:rPr lang="en-US" sz="1800" b="0" i="1" dirty="0" err="1">
                <a:solidFill>
                  <a:srgbClr val="000000"/>
                </a:solidFill>
                <a:effectLst/>
                <a:latin typeface="TimesNewRomanPS-ItalicMT"/>
              </a:rPr>
              <a:t>tế</a:t>
            </a:r>
            <a:br>
              <a:rPr lang="en-US" dirty="0"/>
            </a:br>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13</a:t>
            </a:fld>
            <a:endParaRPr lang="en-US"/>
          </a:p>
        </p:txBody>
      </p:sp>
    </p:spTree>
    <p:extLst>
      <p:ext uri="{BB962C8B-B14F-4D97-AF65-F5344CB8AC3E}">
        <p14:creationId xmlns:p14="http://schemas.microsoft.com/office/powerpoint/2010/main" val="447051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Improved Handling Dynamics (</a:t>
            </a:r>
            <a:r>
              <a:rPr lang="en-US" b="1" dirty="0" err="1"/>
              <a:t>hỗ</a:t>
            </a:r>
            <a:r>
              <a:rPr lang="en-US" b="1" dirty="0"/>
              <a:t> </a:t>
            </a:r>
            <a:r>
              <a:rPr lang="en-US" b="1" dirty="0" err="1"/>
              <a:t>trợ</a:t>
            </a:r>
            <a:r>
              <a:rPr lang="en-US" b="1" dirty="0"/>
              <a:t> </a:t>
            </a:r>
            <a:r>
              <a:rPr lang="en-US" b="1" dirty="0" err="1"/>
              <a:t>động</a:t>
            </a:r>
            <a:r>
              <a:rPr lang="en-US" b="1" dirty="0"/>
              <a:t> </a:t>
            </a:r>
            <a:r>
              <a:rPr lang="en-US" b="1" dirty="0" err="1"/>
              <a:t>lực</a:t>
            </a:r>
            <a:r>
              <a:rPr lang="en-US" b="1"/>
              <a:t>)</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Lợi</a:t>
            </a:r>
            <a:r>
              <a:rPr lang="en-US" dirty="0"/>
              <a:t> </a:t>
            </a:r>
            <a:r>
              <a:rPr lang="en-US" dirty="0" err="1"/>
              <a:t>ích</a:t>
            </a:r>
            <a:r>
              <a:rPr lang="en-US" dirty="0"/>
              <a:t> </a:t>
            </a:r>
            <a:r>
              <a:rPr lang="en-US" dirty="0" err="1"/>
              <a:t>động</a:t>
            </a:r>
            <a:r>
              <a:rPr lang="en-US" dirty="0"/>
              <a:t> </a:t>
            </a:r>
            <a:r>
              <a:rPr lang="en-US" dirty="0" err="1"/>
              <a:t>lực</a:t>
            </a:r>
            <a:r>
              <a:rPr lang="en-US" dirty="0"/>
              <a:t> </a:t>
            </a:r>
            <a:r>
              <a:rPr lang="en-US" dirty="0" err="1"/>
              <a:t>học</a:t>
            </a:r>
            <a:r>
              <a:rPr lang="en-US" dirty="0"/>
              <a:t> </a:t>
            </a:r>
            <a:r>
              <a:rPr lang="en-US" dirty="0" err="1"/>
              <a:t>tuyến</a:t>
            </a:r>
            <a:r>
              <a:rPr lang="en-US" dirty="0"/>
              <a:t> </a:t>
            </a:r>
            <a:r>
              <a:rPr lang="en-US" dirty="0" err="1"/>
              <a:t>tính</a:t>
            </a:r>
            <a:r>
              <a:rPr lang="en-US" dirty="0"/>
              <a:t> </a:t>
            </a:r>
            <a:r>
              <a:rPr lang="en-US" dirty="0" err="1"/>
              <a:t>lên</a:t>
            </a:r>
            <a:r>
              <a:rPr lang="en-US" dirty="0"/>
              <a:t> </a:t>
            </a:r>
            <a:r>
              <a:rPr lang="en-US" dirty="0" err="1"/>
              <a:t>đến</a:t>
            </a:r>
            <a:r>
              <a:rPr lang="en-US" dirty="0"/>
              <a:t> 2 kW</a:t>
            </a:r>
            <a:endParaRPr lang="en-US" b="1" dirty="0"/>
          </a:p>
          <a:p>
            <a:r>
              <a:rPr lang="en-US" b="1" dirty="0"/>
              <a:t>Greater Driving Comfort (</a:t>
            </a:r>
            <a:r>
              <a:rPr lang="en-US" b="1" dirty="0" err="1"/>
              <a:t>lái</a:t>
            </a:r>
            <a:r>
              <a:rPr lang="en-US" b="1" dirty="0"/>
              <a:t> </a:t>
            </a:r>
            <a:r>
              <a:rPr lang="en-US" b="1" dirty="0" err="1"/>
              <a:t>xe</a:t>
            </a:r>
            <a:r>
              <a:rPr lang="en-US" b="1" dirty="0"/>
              <a:t> </a:t>
            </a:r>
            <a:r>
              <a:rPr lang="en-US" b="1" dirty="0" err="1"/>
              <a:t>thoải</a:t>
            </a:r>
            <a:r>
              <a:rPr lang="en-US" b="1" dirty="0"/>
              <a:t> </a:t>
            </a:r>
            <a:r>
              <a:rPr lang="en-US" b="1" dirty="0" err="1"/>
              <a:t>mái</a:t>
            </a:r>
            <a:r>
              <a:rPr lang="en-US" b="1" dirty="0"/>
              <a:t> </a:t>
            </a:r>
            <a:r>
              <a:rPr lang="en-US" b="1" dirty="0" err="1"/>
              <a:t>hơn</a:t>
            </a:r>
            <a:r>
              <a:rPr lang="en-US" b="1" dirty="0"/>
              <a:t>)</a:t>
            </a:r>
          </a:p>
          <a:p>
            <a:r>
              <a:rPr lang="en-US" b="0" dirty="0" err="1"/>
              <a:t>Giảm</a:t>
            </a:r>
            <a:r>
              <a:rPr lang="en-US" b="0" dirty="0"/>
              <a:t> </a:t>
            </a:r>
            <a:r>
              <a:rPr lang="en-US" b="0" dirty="0" err="1"/>
              <a:t>ảnh</a:t>
            </a:r>
            <a:r>
              <a:rPr lang="en-US" b="0" dirty="0"/>
              <a:t> </a:t>
            </a:r>
            <a:r>
              <a:rPr lang="en-US" b="0" dirty="0" err="1"/>
              <a:t>hưởng</a:t>
            </a:r>
            <a:r>
              <a:rPr lang="en-US" b="0" dirty="0"/>
              <a:t> </a:t>
            </a:r>
            <a:r>
              <a:rPr lang="en-US" b="0" dirty="0" err="1"/>
              <a:t>từ</a:t>
            </a:r>
            <a:r>
              <a:rPr lang="en-US" b="0" dirty="0"/>
              <a:t> </a:t>
            </a:r>
            <a:r>
              <a:rPr lang="en-US" b="0" dirty="0" err="1"/>
              <a:t>mặt</a:t>
            </a:r>
            <a:r>
              <a:rPr lang="en-US" b="0" dirty="0"/>
              <a:t> </a:t>
            </a:r>
            <a:r>
              <a:rPr lang="en-US" b="0" dirty="0" err="1"/>
              <a:t>đường</a:t>
            </a:r>
            <a:r>
              <a:rPr lang="en-US" b="0" dirty="0"/>
              <a:t> </a:t>
            </a:r>
            <a:r>
              <a:rPr lang="en-US" b="0" dirty="0" err="1"/>
              <a:t>đến</a:t>
            </a:r>
            <a:r>
              <a:rPr lang="en-US" b="0" dirty="0"/>
              <a:t> </a:t>
            </a:r>
            <a:r>
              <a:rPr lang="en-US" b="0" dirty="0" err="1"/>
              <a:t>tay</a:t>
            </a:r>
            <a:r>
              <a:rPr lang="en-US" b="0" dirty="0"/>
              <a:t> </a:t>
            </a:r>
            <a:r>
              <a:rPr lang="en-US" b="0" dirty="0" err="1"/>
              <a:t>lái</a:t>
            </a:r>
            <a:r>
              <a:rPr lang="en-US" b="0" dirty="0"/>
              <a:t>, </a:t>
            </a:r>
            <a:r>
              <a:rPr lang="en-US" b="0" dirty="0" err="1"/>
              <a:t>trợ</a:t>
            </a:r>
            <a:r>
              <a:rPr lang="en-US" b="0" dirty="0"/>
              <a:t> </a:t>
            </a:r>
            <a:r>
              <a:rPr lang="en-US" b="0" dirty="0" err="1"/>
              <a:t>lực</a:t>
            </a:r>
            <a:r>
              <a:rPr lang="en-US" b="0" dirty="0"/>
              <a:t> ở </a:t>
            </a:r>
            <a:r>
              <a:rPr lang="en-US" b="0" dirty="0" err="1"/>
              <a:t>tốc</a:t>
            </a:r>
            <a:r>
              <a:rPr lang="en-US" b="0" dirty="0"/>
              <a:t> </a:t>
            </a:r>
            <a:r>
              <a:rPr lang="en-US" b="0" dirty="0" err="1"/>
              <a:t>độ</a:t>
            </a:r>
            <a:r>
              <a:rPr lang="en-US" b="0" dirty="0"/>
              <a:t> </a:t>
            </a:r>
            <a:r>
              <a:rPr lang="en-US" b="0" dirty="0" err="1"/>
              <a:t>thấp</a:t>
            </a:r>
            <a:endParaRPr lang="en-US" b="0" dirty="0"/>
          </a:p>
          <a:p>
            <a:r>
              <a:rPr lang="en-US" b="1" dirty="0"/>
              <a:t>Greater Driving Safety</a:t>
            </a:r>
          </a:p>
          <a:p>
            <a:r>
              <a:rPr lang="en-US" b="0" dirty="0" err="1"/>
              <a:t>Giữ</a:t>
            </a:r>
            <a:r>
              <a:rPr lang="en-US" b="0" dirty="0"/>
              <a:t> </a:t>
            </a:r>
            <a:r>
              <a:rPr lang="en-US" b="0" dirty="0" err="1"/>
              <a:t>xe</a:t>
            </a:r>
            <a:r>
              <a:rPr lang="en-US" b="0" dirty="0"/>
              <a:t> </a:t>
            </a:r>
            <a:r>
              <a:rPr lang="en-US" b="0" dirty="0" err="1"/>
              <a:t>có</a:t>
            </a:r>
            <a:r>
              <a:rPr lang="en-US" b="0" dirty="0"/>
              <a:t> xu </a:t>
            </a:r>
            <a:r>
              <a:rPr lang="en-US" b="0" dirty="0" err="1"/>
              <a:t>hướng</a:t>
            </a:r>
            <a:r>
              <a:rPr lang="en-US" b="0" dirty="0"/>
              <a:t> </a:t>
            </a:r>
            <a:r>
              <a:rPr lang="en-US" b="0" dirty="0" err="1"/>
              <a:t>thẳng</a:t>
            </a:r>
            <a:r>
              <a:rPr lang="en-US" b="0" dirty="0"/>
              <a:t> ở </a:t>
            </a:r>
            <a:r>
              <a:rPr lang="en-US" b="0" dirty="0" err="1"/>
              <a:t>tốc</a:t>
            </a:r>
            <a:r>
              <a:rPr lang="en-US" b="0" dirty="0"/>
              <a:t> </a:t>
            </a:r>
            <a:r>
              <a:rPr lang="en-US" b="0" dirty="0" err="1"/>
              <a:t>độ</a:t>
            </a:r>
            <a:r>
              <a:rPr lang="en-US" b="0" dirty="0"/>
              <a:t> </a:t>
            </a:r>
            <a:r>
              <a:rPr lang="en-US" b="0" dirty="0" err="1"/>
              <a:t>cao</a:t>
            </a:r>
            <a:r>
              <a:rPr lang="en-US" b="0" dirty="0"/>
              <a:t> -&gt; </a:t>
            </a:r>
            <a:r>
              <a:rPr lang="en-US" b="0" dirty="0" err="1"/>
              <a:t>chống</a:t>
            </a:r>
            <a:r>
              <a:rPr lang="en-US" b="0" dirty="0"/>
              <a:t> </a:t>
            </a:r>
            <a:r>
              <a:rPr lang="en-US" b="0" dirty="0" err="1"/>
              <a:t>trượt</a:t>
            </a:r>
            <a:r>
              <a:rPr lang="en-US" b="0" dirty="0"/>
              <a:t> bánh</a:t>
            </a:r>
          </a:p>
          <a:p>
            <a:r>
              <a:rPr lang="en-US" b="0" dirty="0" err="1"/>
              <a:t>Giảm</a:t>
            </a:r>
            <a:r>
              <a:rPr lang="en-US" b="0" dirty="0"/>
              <a:t> </a:t>
            </a:r>
            <a:r>
              <a:rPr lang="en-US" b="0" dirty="0" err="1"/>
              <a:t>chấn</a:t>
            </a:r>
            <a:r>
              <a:rPr lang="en-US" b="0" dirty="0"/>
              <a:t> </a:t>
            </a:r>
            <a:r>
              <a:rPr lang="en-US" b="0" dirty="0" err="1"/>
              <a:t>khi</a:t>
            </a:r>
            <a:r>
              <a:rPr lang="en-US" b="0" dirty="0"/>
              <a:t> </a:t>
            </a:r>
            <a:r>
              <a:rPr lang="en-US" b="0" dirty="0" err="1"/>
              <a:t>đánh</a:t>
            </a:r>
            <a:r>
              <a:rPr lang="en-US" b="0" dirty="0"/>
              <a:t> </a:t>
            </a:r>
            <a:r>
              <a:rPr lang="en-US" b="0" dirty="0" err="1"/>
              <a:t>lái</a:t>
            </a:r>
            <a:r>
              <a:rPr lang="en-US" b="0" dirty="0"/>
              <a:t> </a:t>
            </a:r>
            <a:r>
              <a:rPr lang="en-US" b="0" dirty="0" err="1"/>
              <a:t>gấp</a:t>
            </a:r>
            <a:endParaRPr lang="en-US" b="0" dirty="0"/>
          </a:p>
          <a:p>
            <a:r>
              <a:rPr lang="en-US" b="1" dirty="0"/>
              <a:t>Better Environmental Credentials</a:t>
            </a:r>
          </a:p>
          <a:p>
            <a:r>
              <a:rPr lang="en-US" b="0" dirty="0" err="1"/>
              <a:t>Tiết</a:t>
            </a:r>
            <a:r>
              <a:rPr lang="en-US" b="0" dirty="0"/>
              <a:t> </a:t>
            </a:r>
            <a:r>
              <a:rPr lang="en-US" b="0" dirty="0" err="1"/>
              <a:t>kiệm</a:t>
            </a:r>
            <a:r>
              <a:rPr lang="en-US" b="0" dirty="0"/>
              <a:t> </a:t>
            </a:r>
            <a:r>
              <a:rPr lang="en-US" b="0" dirty="0" err="1"/>
              <a:t>nhiên</a:t>
            </a:r>
            <a:r>
              <a:rPr lang="en-US" b="0" dirty="0"/>
              <a:t> </a:t>
            </a:r>
            <a:r>
              <a:rPr lang="en-US" b="0" dirty="0" err="1"/>
              <a:t>liệu</a:t>
            </a:r>
            <a:r>
              <a:rPr lang="en-US" b="0" dirty="0"/>
              <a:t> </a:t>
            </a:r>
            <a:r>
              <a:rPr lang="en-US" b="0" dirty="0" err="1"/>
              <a:t>khoảng</a:t>
            </a:r>
            <a:r>
              <a:rPr lang="en-US" b="0" dirty="0"/>
              <a:t>. 0,2l/100 km</a:t>
            </a:r>
          </a:p>
          <a:p>
            <a:r>
              <a:rPr lang="en-US" b="0" dirty="0" err="1"/>
              <a:t>Không</a:t>
            </a:r>
            <a:r>
              <a:rPr lang="en-US" b="0" dirty="0"/>
              <a:t> </a:t>
            </a:r>
            <a:r>
              <a:rPr lang="en-US" b="0" dirty="0" err="1"/>
              <a:t>có</a:t>
            </a:r>
            <a:r>
              <a:rPr lang="en-US" b="0" dirty="0"/>
              <a:t> </a:t>
            </a:r>
            <a:r>
              <a:rPr lang="en-US" b="0" dirty="0" err="1"/>
              <a:t>khả</a:t>
            </a:r>
            <a:r>
              <a:rPr lang="en-US" b="0" dirty="0"/>
              <a:t> </a:t>
            </a:r>
            <a:r>
              <a:rPr lang="en-US" b="0" dirty="0" err="1"/>
              <a:t>năng</a:t>
            </a:r>
            <a:r>
              <a:rPr lang="en-US" b="0" dirty="0"/>
              <a:t> </a:t>
            </a:r>
            <a:r>
              <a:rPr lang="en-US" b="0" dirty="0" err="1"/>
              <a:t>rò</a:t>
            </a:r>
            <a:r>
              <a:rPr lang="en-US" b="0" dirty="0"/>
              <a:t> </a:t>
            </a:r>
            <a:r>
              <a:rPr lang="en-US" b="0" dirty="0" err="1"/>
              <a:t>rỉ</a:t>
            </a:r>
            <a:r>
              <a:rPr lang="en-US" b="0" dirty="0"/>
              <a:t> </a:t>
            </a:r>
            <a:r>
              <a:rPr lang="en-US" b="0" dirty="0" err="1"/>
              <a:t>từ</a:t>
            </a:r>
            <a:r>
              <a:rPr lang="en-US" b="0" dirty="0"/>
              <a:t> </a:t>
            </a:r>
            <a:r>
              <a:rPr lang="en-US" b="0" dirty="0" err="1"/>
              <a:t>hệ</a:t>
            </a:r>
            <a:r>
              <a:rPr lang="en-US" b="0" dirty="0"/>
              <a:t> </a:t>
            </a:r>
            <a:r>
              <a:rPr lang="en-US" b="0" dirty="0" err="1"/>
              <a:t>thống</a:t>
            </a:r>
            <a:r>
              <a:rPr lang="en-US" b="0" dirty="0"/>
              <a:t> </a:t>
            </a:r>
            <a:r>
              <a:rPr lang="en-US" b="0" dirty="0" err="1"/>
              <a:t>thủy</a:t>
            </a:r>
            <a:r>
              <a:rPr lang="en-US" b="0" dirty="0"/>
              <a:t> </a:t>
            </a:r>
            <a:r>
              <a:rPr lang="en-US" b="0" dirty="0" err="1"/>
              <a:t>lực</a:t>
            </a:r>
            <a:endParaRPr lang="en-US" b="0" dirty="0"/>
          </a:p>
          <a:p>
            <a:r>
              <a:rPr lang="en-US" b="1" dirty="0"/>
              <a:t>Simplifications for the Vehicle Manufacturer </a:t>
            </a:r>
          </a:p>
          <a:p>
            <a:r>
              <a:rPr lang="en-US" b="0" dirty="0" err="1"/>
              <a:t>Dễ</a:t>
            </a:r>
            <a:r>
              <a:rPr lang="en-US" b="0" dirty="0"/>
              <a:t> </a:t>
            </a:r>
            <a:r>
              <a:rPr lang="en-US" b="0" dirty="0" err="1"/>
              <a:t>nâng</a:t>
            </a:r>
            <a:r>
              <a:rPr lang="en-US" b="0" dirty="0"/>
              <a:t> </a:t>
            </a:r>
            <a:r>
              <a:rPr lang="en-US" b="0" dirty="0" err="1"/>
              <a:t>cấp</a:t>
            </a:r>
            <a:r>
              <a:rPr lang="en-US" b="0" dirty="0"/>
              <a:t> (</a:t>
            </a:r>
            <a:r>
              <a:rPr lang="en-US" b="0" dirty="0" err="1"/>
              <a:t>thông</a:t>
            </a:r>
            <a:r>
              <a:rPr lang="en-US" b="0" dirty="0"/>
              <a:t> qua </a:t>
            </a:r>
            <a:r>
              <a:rPr lang="en-US" b="0" dirty="0" err="1"/>
              <a:t>lập</a:t>
            </a:r>
            <a:r>
              <a:rPr lang="en-US" b="0" dirty="0"/>
              <a:t> </a:t>
            </a:r>
            <a:r>
              <a:rPr lang="en-US" b="0" dirty="0" err="1"/>
              <a:t>trình</a:t>
            </a:r>
            <a:r>
              <a:rPr lang="en-US" b="0" dirty="0"/>
              <a:t>)</a:t>
            </a:r>
          </a:p>
          <a:p>
            <a:r>
              <a:rPr lang="en-US" b="0" dirty="0" err="1"/>
              <a:t>Giảm</a:t>
            </a:r>
            <a:r>
              <a:rPr lang="en-US" b="0" dirty="0"/>
              <a:t> </a:t>
            </a:r>
            <a:r>
              <a:rPr lang="en-US" b="0" dirty="0" err="1"/>
              <a:t>độ</a:t>
            </a:r>
            <a:r>
              <a:rPr lang="en-US" b="0" dirty="0"/>
              <a:t> </a:t>
            </a:r>
            <a:r>
              <a:rPr lang="en-US" b="0" dirty="0" err="1"/>
              <a:t>phức</a:t>
            </a:r>
            <a:r>
              <a:rPr lang="en-US" b="0" dirty="0"/>
              <a:t> </a:t>
            </a:r>
            <a:r>
              <a:rPr lang="en-US" b="0" dirty="0" err="1"/>
              <a:t>tạp</a:t>
            </a:r>
            <a:r>
              <a:rPr lang="en-US" b="0" dirty="0"/>
              <a:t> so </a:t>
            </a:r>
            <a:r>
              <a:rPr lang="en-US" b="0" dirty="0" err="1"/>
              <a:t>với</a:t>
            </a:r>
            <a:r>
              <a:rPr lang="en-US" b="0" dirty="0"/>
              <a:t> hydraulic </a:t>
            </a:r>
          </a:p>
          <a:p>
            <a:r>
              <a:rPr lang="en-US" b="0" dirty="0" err="1"/>
              <a:t>Nhiều</a:t>
            </a:r>
            <a:r>
              <a:rPr lang="en-US" b="0" dirty="0"/>
              <a:t> </a:t>
            </a:r>
            <a:r>
              <a:rPr lang="en-US" b="0" dirty="0" err="1"/>
              <a:t>ứng</a:t>
            </a:r>
            <a:r>
              <a:rPr lang="en-US" b="0" dirty="0"/>
              <a:t> </a:t>
            </a:r>
            <a:r>
              <a:rPr lang="en-US" b="0" dirty="0" err="1"/>
              <a:t>dụng</a:t>
            </a:r>
            <a:r>
              <a:rPr lang="en-US" b="0" dirty="0"/>
              <a:t> (</a:t>
            </a:r>
            <a:r>
              <a:rPr lang="en-US" b="0" dirty="0" err="1"/>
              <a:t>xe</a:t>
            </a:r>
            <a:r>
              <a:rPr lang="en-US" b="0" dirty="0"/>
              <a:t> </a:t>
            </a:r>
            <a:r>
              <a:rPr lang="en-US" b="0" dirty="0" err="1"/>
              <a:t>tự</a:t>
            </a:r>
            <a:r>
              <a:rPr lang="en-US" b="0" dirty="0"/>
              <a:t> </a:t>
            </a:r>
            <a:r>
              <a:rPr lang="en-US" b="0" dirty="0" err="1"/>
              <a:t>lái</a:t>
            </a:r>
            <a:r>
              <a:rPr lang="en-US" b="0" dirty="0"/>
              <a:t> </a:t>
            </a:r>
            <a:r>
              <a:rPr lang="en-US" b="0" dirty="0" err="1"/>
              <a:t>toàn</a:t>
            </a:r>
            <a:r>
              <a:rPr lang="en-US" b="0" dirty="0"/>
              <a:t> </a:t>
            </a:r>
            <a:r>
              <a:rPr lang="en-US" b="0" dirty="0" err="1"/>
              <a:t>thời</a:t>
            </a:r>
            <a:r>
              <a:rPr lang="en-US" b="0" dirty="0"/>
              <a:t> </a:t>
            </a:r>
            <a:r>
              <a:rPr lang="en-US" b="0" dirty="0" err="1"/>
              <a:t>gian</a:t>
            </a:r>
            <a:r>
              <a:rPr lang="en-US" b="0" dirty="0"/>
              <a:t>)</a:t>
            </a:r>
          </a:p>
        </p:txBody>
      </p:sp>
      <p:sp>
        <p:nvSpPr>
          <p:cNvPr id="4" name="Slide Number Placeholder 3"/>
          <p:cNvSpPr>
            <a:spLocks noGrp="1"/>
          </p:cNvSpPr>
          <p:nvPr>
            <p:ph type="sldNum" sz="quarter" idx="5"/>
          </p:nvPr>
        </p:nvSpPr>
        <p:spPr/>
        <p:txBody>
          <a:bodyPr/>
          <a:lstStyle/>
          <a:p>
            <a:fld id="{13D3E51C-AA06-4391-8070-9C1FCF5AE35C}" type="slidenum">
              <a:rPr lang="en-US" smtClean="0"/>
              <a:t>15</a:t>
            </a:fld>
            <a:endParaRPr lang="en-US"/>
          </a:p>
        </p:txBody>
      </p:sp>
    </p:spTree>
    <p:extLst>
      <p:ext uri="{BB962C8B-B14F-4D97-AF65-F5344CB8AC3E}">
        <p14:creationId xmlns:p14="http://schemas.microsoft.com/office/powerpoint/2010/main" val="3169710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Kế</a:t>
            </a:r>
            <a:r>
              <a:rPr lang="en-US" dirty="0"/>
              <a:t> </a:t>
            </a:r>
            <a:r>
              <a:rPr lang="en-US" dirty="0" err="1"/>
              <a:t>đến</a:t>
            </a:r>
            <a:r>
              <a:rPr lang="en-US" dirty="0"/>
              <a:t> </a:t>
            </a:r>
            <a:r>
              <a:rPr lang="en-US" dirty="0" err="1"/>
              <a:t>là</a:t>
            </a:r>
            <a:r>
              <a:rPr lang="en-US" dirty="0"/>
              <a:t> </a:t>
            </a:r>
            <a:r>
              <a:rPr lang="en-US" dirty="0" err="1"/>
              <a:t>Sơ</a:t>
            </a:r>
            <a:r>
              <a:rPr lang="en-US" dirty="0"/>
              <a:t> </a:t>
            </a:r>
            <a:r>
              <a:rPr lang="en-US" dirty="0" err="1"/>
              <a:t>lược</a:t>
            </a:r>
            <a:r>
              <a:rPr lang="en-US" dirty="0"/>
              <a:t> </a:t>
            </a:r>
            <a:r>
              <a:rPr lang="en-US" dirty="0" err="1"/>
              <a:t>về</a:t>
            </a:r>
            <a:r>
              <a:rPr lang="en-US" dirty="0"/>
              <a:t> </a:t>
            </a:r>
            <a:r>
              <a:rPr lang="en-US" dirty="0" err="1"/>
              <a:t>chức</a:t>
            </a:r>
            <a:r>
              <a:rPr lang="en-US" dirty="0"/>
              <a:t> </a:t>
            </a:r>
            <a:r>
              <a:rPr lang="en-US" dirty="0" err="1"/>
              <a:t>năng</a:t>
            </a:r>
            <a:r>
              <a:rPr lang="en-US" dirty="0"/>
              <a:t> </a:t>
            </a:r>
            <a:r>
              <a:rPr lang="en-US" dirty="0" err="1"/>
              <a:t>của</a:t>
            </a:r>
            <a:r>
              <a:rPr lang="en-US" dirty="0"/>
              <a:t> EPS</a:t>
            </a:r>
          </a:p>
          <a:p>
            <a:r>
              <a:rPr lang="en-US" dirty="0" err="1"/>
              <a:t>Gồm</a:t>
            </a:r>
            <a:r>
              <a:rPr lang="en-US" dirty="0"/>
              <a:t> 3 </a:t>
            </a:r>
            <a:r>
              <a:rPr lang="en-US" dirty="0" err="1"/>
              <a:t>phần</a:t>
            </a:r>
            <a:r>
              <a:rPr lang="en-US" dirty="0"/>
              <a:t> </a:t>
            </a:r>
            <a:r>
              <a:rPr lang="en-US" dirty="0" err="1"/>
              <a:t>chính</a:t>
            </a:r>
            <a:r>
              <a:rPr lang="en-US" dirty="0"/>
              <a:t> Input, EPS Control Unit </a:t>
            </a:r>
            <a:r>
              <a:rPr lang="en-US" dirty="0" err="1"/>
              <a:t>và</a:t>
            </a:r>
            <a:r>
              <a:rPr lang="en-US" dirty="0"/>
              <a:t> Output</a:t>
            </a:r>
          </a:p>
          <a:p>
            <a:r>
              <a:rPr lang="en-US" dirty="0"/>
              <a:t>Input </a:t>
            </a:r>
            <a:r>
              <a:rPr lang="en-US" dirty="0" err="1"/>
              <a:t>và</a:t>
            </a:r>
            <a:r>
              <a:rPr lang="en-US" dirty="0"/>
              <a:t> output </a:t>
            </a:r>
            <a:r>
              <a:rPr lang="en-US" dirty="0" err="1"/>
              <a:t>gồm</a:t>
            </a:r>
            <a:r>
              <a:rPr lang="en-US" dirty="0"/>
              <a:t> 2 </a:t>
            </a:r>
            <a:r>
              <a:rPr lang="en-US" dirty="0" err="1"/>
              <a:t>phần</a:t>
            </a:r>
            <a:r>
              <a:rPr lang="en-US" dirty="0"/>
              <a:t> : </a:t>
            </a:r>
            <a:r>
              <a:rPr lang="en-US" dirty="0" err="1"/>
              <a:t>tín</a:t>
            </a:r>
            <a:r>
              <a:rPr lang="en-US" dirty="0"/>
              <a:t> </a:t>
            </a:r>
            <a:r>
              <a:rPr lang="en-US" dirty="0" err="1"/>
              <a:t>hiệu</a:t>
            </a:r>
            <a:r>
              <a:rPr lang="en-US" dirty="0"/>
              <a:t> </a:t>
            </a:r>
            <a:r>
              <a:rPr lang="en-US" dirty="0" err="1"/>
              <a:t>điều</a:t>
            </a:r>
            <a:r>
              <a:rPr lang="en-US" dirty="0"/>
              <a:t> </a:t>
            </a:r>
            <a:r>
              <a:rPr lang="en-US" dirty="0" err="1"/>
              <a:t>khiển</a:t>
            </a:r>
            <a:r>
              <a:rPr lang="en-US" dirty="0"/>
              <a:t> </a:t>
            </a:r>
            <a:r>
              <a:rPr lang="en-US" dirty="0" err="1"/>
              <a:t>và</a:t>
            </a:r>
            <a:r>
              <a:rPr lang="en-US" dirty="0"/>
              <a:t> </a:t>
            </a:r>
            <a:r>
              <a:rPr lang="en-US" dirty="0" err="1"/>
              <a:t>tín</a:t>
            </a:r>
            <a:r>
              <a:rPr lang="en-US" dirty="0"/>
              <a:t> </a:t>
            </a:r>
            <a:r>
              <a:rPr lang="en-US" dirty="0" err="1"/>
              <a:t>hiệu</a:t>
            </a:r>
            <a:r>
              <a:rPr lang="en-US" dirty="0"/>
              <a:t> </a:t>
            </a:r>
            <a:r>
              <a:rPr lang="en-US" dirty="0" err="1"/>
              <a:t>trạng</a:t>
            </a:r>
            <a:r>
              <a:rPr lang="en-US" dirty="0"/>
              <a:t> </a:t>
            </a:r>
            <a:r>
              <a:rPr lang="en-US" dirty="0" err="1"/>
              <a:t>thái</a:t>
            </a:r>
            <a:r>
              <a:rPr lang="en-US" dirty="0"/>
              <a:t> </a:t>
            </a:r>
            <a:r>
              <a:rPr lang="en-US" dirty="0" err="1"/>
              <a:t>điều</a:t>
            </a:r>
            <a:r>
              <a:rPr lang="en-US" dirty="0"/>
              <a:t> </a:t>
            </a:r>
            <a:r>
              <a:rPr lang="en-US" dirty="0" err="1"/>
              <a:t>khiển</a:t>
            </a:r>
            <a:endParaRPr lang="en-US" dirty="0"/>
          </a:p>
          <a:p>
            <a:r>
              <a:rPr lang="en-US" dirty="0"/>
              <a:t>ECU </a:t>
            </a:r>
            <a:r>
              <a:rPr lang="en-US" dirty="0" err="1"/>
              <a:t>đáp</a:t>
            </a:r>
            <a:r>
              <a:rPr lang="en-US" dirty="0"/>
              <a:t> </a:t>
            </a:r>
            <a:r>
              <a:rPr lang="en-US" dirty="0" err="1"/>
              <a:t>ứng</a:t>
            </a:r>
            <a:r>
              <a:rPr lang="en-US" dirty="0"/>
              <a:t> </a:t>
            </a:r>
            <a:r>
              <a:rPr lang="en-US" dirty="0" err="1"/>
              <a:t>nhiều</a:t>
            </a:r>
            <a:r>
              <a:rPr lang="en-US" dirty="0"/>
              <a:t> </a:t>
            </a:r>
            <a:r>
              <a:rPr lang="en-US" dirty="0" err="1"/>
              <a:t>chức</a:t>
            </a:r>
            <a:r>
              <a:rPr lang="en-US" dirty="0"/>
              <a:t> </a:t>
            </a:r>
            <a:r>
              <a:rPr lang="en-US" dirty="0" err="1"/>
              <a:t>năng</a:t>
            </a:r>
            <a:r>
              <a:rPr lang="en-US" dirty="0"/>
              <a:t> </a:t>
            </a:r>
            <a:r>
              <a:rPr lang="en-US" dirty="0" err="1"/>
              <a:t>khác</a:t>
            </a:r>
            <a:r>
              <a:rPr lang="en-US" dirty="0"/>
              <a:t> </a:t>
            </a:r>
            <a:r>
              <a:rPr lang="en-US" dirty="0" err="1"/>
              <a:t>nhau</a:t>
            </a:r>
            <a:r>
              <a:rPr lang="en-US" dirty="0"/>
              <a:t> </a:t>
            </a:r>
            <a:r>
              <a:rPr lang="en-US" dirty="0" err="1"/>
              <a:t>như</a:t>
            </a:r>
            <a:r>
              <a:rPr lang="en-US" dirty="0"/>
              <a:t> </a:t>
            </a:r>
            <a:r>
              <a:rPr lang="en-US" dirty="0" err="1"/>
              <a:t>trên</a:t>
            </a:r>
            <a:r>
              <a:rPr lang="en-US" dirty="0"/>
              <a:t> </a:t>
            </a:r>
            <a:r>
              <a:rPr lang="en-US" dirty="0" err="1"/>
              <a:t>hình</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16</a:t>
            </a:fld>
            <a:endParaRPr lang="en-US"/>
          </a:p>
        </p:txBody>
      </p:sp>
    </p:spTree>
    <p:extLst>
      <p:ext uri="{BB962C8B-B14F-4D97-AF65-F5344CB8AC3E}">
        <p14:creationId xmlns:p14="http://schemas.microsoft.com/office/powerpoint/2010/main" val="2321587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sz="1800" b="0" i="0" dirty="0">
                <a:solidFill>
                  <a:srgbClr val="000000"/>
                </a:solidFill>
                <a:effectLst/>
                <a:latin typeface="BMWTypeLight-Regular"/>
              </a:rPr>
              <a:t>Active steering-wheel return</a:t>
            </a:r>
            <a:r>
              <a:rPr lang="en-US" dirty="0"/>
              <a:t> </a:t>
            </a:r>
            <a:br>
              <a:rPr lang="en-US" dirty="0"/>
            </a:br>
            <a:r>
              <a:rPr lang="en-US" dirty="0"/>
              <a:t>2:</a:t>
            </a:r>
            <a:r>
              <a:rPr lang="en-US" sz="1800" b="0" i="0" dirty="0">
                <a:solidFill>
                  <a:srgbClr val="000000"/>
                </a:solidFill>
                <a:effectLst/>
                <a:latin typeface="BMWTypeLight-Regular"/>
              </a:rPr>
              <a:t>Steering power assistance, active roadwheel feedback</a:t>
            </a:r>
            <a:r>
              <a:rPr lang="en-US" dirty="0"/>
              <a:t> </a:t>
            </a:r>
            <a:br>
              <a:rPr lang="en-US" dirty="0"/>
            </a:br>
            <a:r>
              <a:rPr lang="en-US" dirty="0"/>
              <a:t>3,4:</a:t>
            </a:r>
            <a:r>
              <a:rPr lang="en-US" sz="1800" b="0" i="0" dirty="0">
                <a:solidFill>
                  <a:srgbClr val="000000"/>
                </a:solidFill>
                <a:effectLst/>
                <a:latin typeface="BMWTypeLight-Regular"/>
              </a:rPr>
              <a:t>Status control (</a:t>
            </a:r>
          </a:p>
          <a:p>
            <a:r>
              <a:rPr lang="en-US" sz="1800" b="0" i="0" dirty="0" err="1">
                <a:solidFill>
                  <a:srgbClr val="000000"/>
                </a:solidFill>
                <a:effectLst/>
                <a:latin typeface="BMWTypeLight-Regular"/>
              </a:rPr>
              <a:t>Tất</a:t>
            </a:r>
            <a:r>
              <a:rPr lang="en-US" sz="1800" b="0" i="0" dirty="0">
                <a:solidFill>
                  <a:srgbClr val="000000"/>
                </a:solidFill>
                <a:effectLst/>
                <a:latin typeface="BMWTypeLight-Regular"/>
              </a:rPr>
              <a:t> </a:t>
            </a:r>
            <a:r>
              <a:rPr lang="en-US" sz="1800" b="0" i="0" dirty="0" err="1">
                <a:solidFill>
                  <a:srgbClr val="000000"/>
                </a:solidFill>
                <a:effectLst/>
                <a:latin typeface="BMWTypeLight-Regular"/>
              </a:rPr>
              <a:t>cả</a:t>
            </a:r>
            <a:r>
              <a:rPr lang="en-US" sz="1800" b="0" i="0" dirty="0">
                <a:solidFill>
                  <a:srgbClr val="000000"/>
                </a:solidFill>
                <a:effectLst/>
                <a:latin typeface="BMWTypeLight-Regular"/>
              </a:rPr>
              <a:t> </a:t>
            </a:r>
            <a:r>
              <a:rPr lang="en-US" sz="1800" b="0" i="0" dirty="0" err="1">
                <a:solidFill>
                  <a:srgbClr val="000000"/>
                </a:solidFill>
                <a:effectLst/>
                <a:latin typeface="BMWTypeLight-Regular"/>
              </a:rPr>
              <a:t>truyền</a:t>
            </a:r>
            <a:r>
              <a:rPr lang="en-US" sz="1800" b="0" i="0" dirty="0">
                <a:solidFill>
                  <a:srgbClr val="000000"/>
                </a:solidFill>
                <a:effectLst/>
                <a:latin typeface="BMWTypeLight-Regular"/>
              </a:rPr>
              <a:t> </a:t>
            </a:r>
            <a:r>
              <a:rPr lang="en-US" sz="1800" b="0" i="0" dirty="0" err="1">
                <a:solidFill>
                  <a:srgbClr val="000000"/>
                </a:solidFill>
                <a:effectLst/>
                <a:latin typeface="BMWTypeLight-Regular"/>
              </a:rPr>
              <a:t>thông</a:t>
            </a:r>
            <a:r>
              <a:rPr lang="en-US" sz="1800" b="0" i="0" dirty="0">
                <a:solidFill>
                  <a:srgbClr val="000000"/>
                </a:solidFill>
                <a:effectLst/>
                <a:latin typeface="BMWTypeLight-Regular"/>
              </a:rPr>
              <a:t> qua </a:t>
            </a:r>
            <a:r>
              <a:rPr lang="en-US" sz="1800" b="0" i="0" dirty="0" err="1">
                <a:solidFill>
                  <a:srgbClr val="000000"/>
                </a:solidFill>
                <a:effectLst/>
                <a:latin typeface="BMWTypeLight-Regular"/>
              </a:rPr>
              <a:t>mạng</a:t>
            </a:r>
            <a:r>
              <a:rPr lang="en-US" sz="1800" b="0" i="0" dirty="0">
                <a:solidFill>
                  <a:srgbClr val="000000"/>
                </a:solidFill>
                <a:effectLst/>
                <a:latin typeface="BMWTypeLight-Regular"/>
              </a:rPr>
              <a:t> CAN</a:t>
            </a:r>
            <a:br>
              <a:rPr lang="en-US" dirty="0"/>
            </a:br>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17</a:t>
            </a:fld>
            <a:endParaRPr lang="en-US"/>
          </a:p>
        </p:txBody>
      </p:sp>
    </p:spTree>
    <p:extLst>
      <p:ext uri="{BB962C8B-B14F-4D97-AF65-F5344CB8AC3E}">
        <p14:creationId xmlns:p14="http://schemas.microsoft.com/office/powerpoint/2010/main" val="2646804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sz="1800" b="0" i="0" dirty="0">
                <a:solidFill>
                  <a:srgbClr val="000000"/>
                </a:solidFill>
                <a:effectLst/>
                <a:latin typeface="BMWTypeLight-Regular"/>
              </a:rPr>
              <a:t>Control of electric fan</a:t>
            </a:r>
            <a:r>
              <a:rPr lang="en-US" dirty="0"/>
              <a:t> </a:t>
            </a:r>
            <a:br>
              <a:rPr lang="en-US" dirty="0"/>
            </a:br>
            <a:r>
              <a:rPr lang="en-US" dirty="0"/>
              <a:t>2:</a:t>
            </a:r>
            <a:r>
              <a:rPr lang="en-US" sz="1800" b="0" i="0" dirty="0">
                <a:solidFill>
                  <a:srgbClr val="000000"/>
                </a:solidFill>
                <a:effectLst/>
                <a:latin typeface="BMWTypeLight-Regular"/>
              </a:rPr>
              <a:t>Control of warning and indicator lamps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18</a:t>
            </a:fld>
            <a:endParaRPr lang="en-US"/>
          </a:p>
        </p:txBody>
      </p:sp>
    </p:spTree>
    <p:extLst>
      <p:ext uri="{BB962C8B-B14F-4D97-AF65-F5344CB8AC3E}">
        <p14:creationId xmlns:p14="http://schemas.microsoft.com/office/powerpoint/2010/main" val="959133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Tốc</a:t>
            </a:r>
            <a:r>
              <a:rPr lang="en-US" dirty="0"/>
              <a:t> </a:t>
            </a:r>
            <a:r>
              <a:rPr lang="en-US" dirty="0" err="1"/>
              <a:t>độ</a:t>
            </a:r>
            <a:r>
              <a:rPr lang="en-US" dirty="0"/>
              <a:t> </a:t>
            </a:r>
            <a:r>
              <a:rPr lang="en-US" dirty="0" err="1"/>
              <a:t>càng</a:t>
            </a:r>
            <a:r>
              <a:rPr lang="en-US" dirty="0"/>
              <a:t> </a:t>
            </a:r>
            <a:r>
              <a:rPr lang="en-US" dirty="0" err="1"/>
              <a:t>thấp</a:t>
            </a:r>
            <a:r>
              <a:rPr lang="en-US" dirty="0"/>
              <a:t> -&gt; </a:t>
            </a:r>
            <a:r>
              <a:rPr lang="en-US" dirty="0" err="1"/>
              <a:t>trợ</a:t>
            </a:r>
            <a:r>
              <a:rPr lang="en-US" dirty="0"/>
              <a:t> </a:t>
            </a:r>
            <a:r>
              <a:rPr lang="en-US" dirty="0" err="1"/>
              <a:t>lực</a:t>
            </a:r>
            <a:r>
              <a:rPr lang="en-US" dirty="0"/>
              <a:t> </a:t>
            </a:r>
            <a:r>
              <a:rPr lang="en-US" dirty="0" err="1"/>
              <a:t>càng</a:t>
            </a:r>
            <a:r>
              <a:rPr lang="en-US" dirty="0"/>
              <a:t> </a:t>
            </a:r>
            <a:r>
              <a:rPr lang="en-US" dirty="0" err="1"/>
              <a:t>nhiều</a:t>
            </a:r>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19</a:t>
            </a:fld>
            <a:endParaRPr lang="en-US"/>
          </a:p>
        </p:txBody>
      </p:sp>
    </p:spTree>
    <p:extLst>
      <p:ext uri="{BB962C8B-B14F-4D97-AF65-F5344CB8AC3E}">
        <p14:creationId xmlns:p14="http://schemas.microsoft.com/office/powerpoint/2010/main" val="1737601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Do động cơ điện chỉ được kích hoạt khi có yêu cầu nên tiêu thụ nhiên liệu giảm khi so sánh với hệ thống lái trợ lực thủy lực thông thường.</a:t>
            </a:r>
            <a:endParaRPr lang="en-US" dirty="0"/>
          </a:p>
          <a:p>
            <a:r>
              <a:rPr lang="en-US" dirty="0" err="1"/>
              <a:t>Ngoài</a:t>
            </a:r>
            <a:r>
              <a:rPr lang="en-US" dirty="0"/>
              <a:t> </a:t>
            </a:r>
            <a:r>
              <a:rPr lang="en-US" dirty="0" err="1"/>
              <a:t>ra</a:t>
            </a:r>
            <a:r>
              <a:rPr lang="en-US" dirty="0"/>
              <a:t>, </a:t>
            </a:r>
            <a:r>
              <a:rPr lang="en-US" dirty="0" err="1"/>
              <a:t>việc</a:t>
            </a:r>
            <a:r>
              <a:rPr lang="en-US" dirty="0"/>
              <a:t> </a:t>
            </a:r>
            <a:r>
              <a:rPr lang="en-US" dirty="0" err="1"/>
              <a:t>rò</a:t>
            </a:r>
            <a:r>
              <a:rPr lang="en-US" dirty="0"/>
              <a:t> </a:t>
            </a:r>
            <a:r>
              <a:rPr lang="en-US" dirty="0" err="1"/>
              <a:t>rỉ</a:t>
            </a:r>
            <a:r>
              <a:rPr lang="en-US" dirty="0"/>
              <a:t> </a:t>
            </a:r>
            <a:r>
              <a:rPr lang="en-US" dirty="0" err="1"/>
              <a:t>dầu</a:t>
            </a:r>
            <a:r>
              <a:rPr lang="en-US" dirty="0"/>
              <a:t> </a:t>
            </a:r>
            <a:r>
              <a:rPr lang="en-US" dirty="0" err="1"/>
              <a:t>thuỷ</a:t>
            </a:r>
            <a:r>
              <a:rPr lang="en-US" dirty="0"/>
              <a:t> </a:t>
            </a:r>
            <a:r>
              <a:rPr lang="en-US" dirty="0" err="1"/>
              <a:t>lực</a:t>
            </a:r>
            <a:r>
              <a:rPr lang="en-US" dirty="0"/>
              <a:t> </a:t>
            </a:r>
            <a:r>
              <a:rPr lang="en-US" dirty="0" err="1"/>
              <a:t>gây</a:t>
            </a:r>
            <a:r>
              <a:rPr lang="en-US" dirty="0"/>
              <a:t> ô </a:t>
            </a:r>
            <a:r>
              <a:rPr lang="en-US" dirty="0" err="1"/>
              <a:t>nhiễm</a:t>
            </a:r>
            <a:r>
              <a:rPr lang="en-US" dirty="0"/>
              <a:t> </a:t>
            </a:r>
            <a:r>
              <a:rPr lang="en-US" dirty="0" err="1"/>
              <a:t>môi</a:t>
            </a:r>
            <a:r>
              <a:rPr lang="en-US" dirty="0"/>
              <a:t> </a:t>
            </a:r>
            <a:r>
              <a:rPr lang="en-US" dirty="0" err="1"/>
              <a:t>trường</a:t>
            </a:r>
            <a:r>
              <a:rPr lang="en-US" dirty="0"/>
              <a:t> </a:t>
            </a:r>
            <a:r>
              <a:rPr lang="en-US" dirty="0" err="1"/>
              <a:t>cũng</a:t>
            </a:r>
            <a:r>
              <a:rPr lang="en-US" dirty="0"/>
              <a:t> </a:t>
            </a:r>
            <a:r>
              <a:rPr lang="en-US" dirty="0" err="1"/>
              <a:t>được</a:t>
            </a:r>
            <a:r>
              <a:rPr lang="en-US" dirty="0"/>
              <a:t> </a:t>
            </a:r>
            <a:r>
              <a:rPr lang="en-US" dirty="0" err="1"/>
              <a:t>xoá</a:t>
            </a:r>
            <a:r>
              <a:rPr lang="en-US" dirty="0"/>
              <a:t> </a:t>
            </a:r>
            <a:r>
              <a:rPr lang="en-US" dirty="0" err="1"/>
              <a:t>bỏ</a:t>
            </a:r>
            <a:r>
              <a:rPr lang="en-US" dirty="0"/>
              <a:t> </a:t>
            </a:r>
            <a:r>
              <a:rPr lang="en-US" dirty="0" err="1"/>
              <a:t>hoàn</a:t>
            </a:r>
            <a:r>
              <a:rPr lang="en-US" dirty="0"/>
              <a:t> </a:t>
            </a:r>
            <a:r>
              <a:rPr lang="en-US" dirty="0" err="1"/>
              <a:t>toàn</a:t>
            </a:r>
            <a:r>
              <a:rPr lang="en-US" dirty="0"/>
              <a:t> </a:t>
            </a:r>
            <a:r>
              <a:rPr lang="en-US" dirty="0" err="1"/>
              <a:t>khi</a:t>
            </a:r>
            <a:r>
              <a:rPr lang="en-US" dirty="0"/>
              <a:t> </a:t>
            </a:r>
            <a:r>
              <a:rPr lang="en-US" dirty="0" err="1"/>
              <a:t>dùng</a:t>
            </a:r>
            <a:r>
              <a:rPr lang="en-US" dirty="0"/>
              <a:t> EPS</a:t>
            </a:r>
          </a:p>
        </p:txBody>
      </p:sp>
      <p:sp>
        <p:nvSpPr>
          <p:cNvPr id="4" name="Slide Number Placeholder 3"/>
          <p:cNvSpPr>
            <a:spLocks noGrp="1"/>
          </p:cNvSpPr>
          <p:nvPr>
            <p:ph type="sldNum" sz="quarter" idx="5"/>
          </p:nvPr>
        </p:nvSpPr>
        <p:spPr/>
        <p:txBody>
          <a:bodyPr/>
          <a:lstStyle/>
          <a:p>
            <a:fld id="{13D3E51C-AA06-4391-8070-9C1FCF5AE35C}" type="slidenum">
              <a:rPr lang="en-US" smtClean="0"/>
              <a:t>20</a:t>
            </a:fld>
            <a:endParaRPr lang="en-US"/>
          </a:p>
        </p:txBody>
      </p:sp>
    </p:spTree>
    <p:extLst>
      <p:ext uri="{BB962C8B-B14F-4D97-AF65-F5344CB8AC3E}">
        <p14:creationId xmlns:p14="http://schemas.microsoft.com/office/powerpoint/2010/main" val="554321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Cụ</a:t>
            </a:r>
            <a:r>
              <a:rPr lang="en-US" dirty="0"/>
              <a:t> </a:t>
            </a:r>
            <a:r>
              <a:rPr lang="en-US" dirty="0" err="1"/>
              <a:t>thể</a:t>
            </a:r>
            <a:r>
              <a:rPr lang="en-US" dirty="0"/>
              <a:t> </a:t>
            </a:r>
            <a:r>
              <a:rPr lang="en-US" dirty="0" err="1"/>
              <a:t>hơn</a:t>
            </a:r>
            <a:r>
              <a:rPr lang="en-US" dirty="0"/>
              <a:t> </a:t>
            </a:r>
            <a:r>
              <a:rPr lang="en-US" dirty="0" err="1"/>
              <a:t>thì</a:t>
            </a:r>
            <a:r>
              <a:rPr lang="en-US" dirty="0"/>
              <a:t> </a:t>
            </a:r>
            <a:r>
              <a:rPr lang="en-US" dirty="0" err="1"/>
              <a:t>hệ</a:t>
            </a:r>
            <a:r>
              <a:rPr lang="en-US" dirty="0"/>
              <a:t> </a:t>
            </a:r>
            <a:r>
              <a:rPr lang="en-US" dirty="0" err="1"/>
              <a:t>thống</a:t>
            </a:r>
            <a:r>
              <a:rPr lang="en-US" dirty="0"/>
              <a:t> </a:t>
            </a:r>
            <a:r>
              <a:rPr lang="en-US" dirty="0" err="1"/>
              <a:t>sd</a:t>
            </a:r>
            <a:r>
              <a:rPr lang="en-US" dirty="0"/>
              <a:t> motor ko </a:t>
            </a:r>
            <a:r>
              <a:rPr lang="en-US" dirty="0" err="1"/>
              <a:t>chổi</a:t>
            </a:r>
            <a:r>
              <a:rPr lang="en-US" dirty="0"/>
              <a:t> than</a:t>
            </a:r>
          </a:p>
          <a:p>
            <a:r>
              <a:rPr lang="en-US" dirty="0" err="1"/>
              <a:t>Đặt</a:t>
            </a:r>
            <a:r>
              <a:rPr lang="en-US" dirty="0"/>
              <a:t> song </a:t>
            </a:r>
            <a:r>
              <a:rPr lang="en-US" dirty="0" err="1"/>
              <a:t>song</a:t>
            </a:r>
            <a:r>
              <a:rPr lang="en-US" dirty="0"/>
              <a:t> </a:t>
            </a:r>
            <a:r>
              <a:rPr lang="en-US" dirty="0" err="1"/>
              <a:t>với</a:t>
            </a:r>
            <a:r>
              <a:rPr lang="en-US" dirty="0"/>
              <a:t> </a:t>
            </a:r>
            <a:r>
              <a:rPr lang="en-US" dirty="0" err="1"/>
              <a:t>thanh</a:t>
            </a:r>
            <a:r>
              <a:rPr lang="en-US" dirty="0"/>
              <a:t> rack</a:t>
            </a:r>
          </a:p>
          <a:p>
            <a:r>
              <a:rPr lang="en-US" dirty="0" err="1"/>
              <a:t>Và</a:t>
            </a:r>
            <a:r>
              <a:rPr lang="en-US" dirty="0"/>
              <a:t> </a:t>
            </a:r>
            <a:r>
              <a:rPr lang="en-US" dirty="0" err="1"/>
              <a:t>dùng</a:t>
            </a:r>
            <a:r>
              <a:rPr lang="en-US" dirty="0"/>
              <a:t> worm gear </a:t>
            </a:r>
            <a:r>
              <a:rPr lang="en-US" dirty="0" err="1"/>
              <a:t>cho</a:t>
            </a:r>
            <a:r>
              <a:rPr lang="en-US" dirty="0"/>
              <a:t> </a:t>
            </a:r>
            <a:r>
              <a:rPr lang="en-US" dirty="0" err="1"/>
              <a:t>cơ</a:t>
            </a:r>
            <a:r>
              <a:rPr lang="en-US" dirty="0"/>
              <a:t> </a:t>
            </a:r>
            <a:r>
              <a:rPr lang="en-US" dirty="0" err="1"/>
              <a:t>cấu</a:t>
            </a:r>
            <a:r>
              <a:rPr lang="en-US" dirty="0"/>
              <a:t> reduction mechanism</a:t>
            </a:r>
          </a:p>
        </p:txBody>
      </p:sp>
      <p:sp>
        <p:nvSpPr>
          <p:cNvPr id="4" name="Slide Number Placeholder 3"/>
          <p:cNvSpPr>
            <a:spLocks noGrp="1"/>
          </p:cNvSpPr>
          <p:nvPr>
            <p:ph type="sldNum" sz="quarter" idx="5"/>
          </p:nvPr>
        </p:nvSpPr>
        <p:spPr/>
        <p:txBody>
          <a:bodyPr/>
          <a:lstStyle/>
          <a:p>
            <a:fld id="{13D3E51C-AA06-4391-8070-9C1FCF5AE35C}" type="slidenum">
              <a:rPr lang="en-US" smtClean="0"/>
              <a:t>4</a:t>
            </a:fld>
            <a:endParaRPr lang="en-US"/>
          </a:p>
        </p:txBody>
      </p:sp>
    </p:spTree>
    <p:extLst>
      <p:ext uri="{BB962C8B-B14F-4D97-AF65-F5344CB8AC3E}">
        <p14:creationId xmlns:p14="http://schemas.microsoft.com/office/powerpoint/2010/main" val="1722353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Sơ</a:t>
            </a:r>
            <a:r>
              <a:rPr lang="en-US" dirty="0"/>
              <a:t> </a:t>
            </a:r>
            <a:r>
              <a:rPr lang="en-US" dirty="0" err="1"/>
              <a:t>đồ</a:t>
            </a:r>
            <a:r>
              <a:rPr lang="en-US" dirty="0"/>
              <a:t> </a:t>
            </a:r>
            <a:r>
              <a:rPr lang="en-US" dirty="0" err="1"/>
              <a:t>cấu</a:t>
            </a:r>
            <a:r>
              <a:rPr lang="en-US" dirty="0"/>
              <a:t> </a:t>
            </a:r>
            <a:r>
              <a:rPr lang="en-US" dirty="0" err="1"/>
              <a:t>tạo</a:t>
            </a:r>
            <a:r>
              <a:rPr lang="en-US" dirty="0"/>
              <a:t>, </a:t>
            </a:r>
            <a:r>
              <a:rPr lang="en-US" dirty="0" err="1"/>
              <a:t>sẽ</a:t>
            </a:r>
            <a:r>
              <a:rPr lang="en-US" dirty="0"/>
              <a:t> dc </a:t>
            </a:r>
            <a:r>
              <a:rPr lang="en-US" dirty="0" err="1"/>
              <a:t>trình</a:t>
            </a:r>
            <a:r>
              <a:rPr lang="en-US" dirty="0"/>
              <a:t> </a:t>
            </a:r>
            <a:r>
              <a:rPr lang="en-US" dirty="0" err="1"/>
              <a:t>bày</a:t>
            </a:r>
            <a:r>
              <a:rPr lang="en-US" dirty="0"/>
              <a:t> </a:t>
            </a:r>
            <a:r>
              <a:rPr lang="en-US" dirty="0" err="1"/>
              <a:t>kĩ</a:t>
            </a:r>
            <a:r>
              <a:rPr lang="en-US" dirty="0"/>
              <a:t> </a:t>
            </a:r>
            <a:r>
              <a:rPr lang="en-US" dirty="0" err="1"/>
              <a:t>hơn</a:t>
            </a:r>
            <a:r>
              <a:rPr lang="en-US" dirty="0"/>
              <a:t> </a:t>
            </a:r>
            <a:r>
              <a:rPr lang="en-US" dirty="0" err="1"/>
              <a:t>sau</a:t>
            </a:r>
            <a:r>
              <a:rPr lang="en-US" dirty="0"/>
              <a:t> </a:t>
            </a:r>
            <a:r>
              <a:rPr lang="en-US" dirty="0" err="1"/>
              <a:t>đó</a:t>
            </a:r>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5</a:t>
            </a:fld>
            <a:endParaRPr lang="en-US"/>
          </a:p>
        </p:txBody>
      </p:sp>
    </p:spTree>
    <p:extLst>
      <p:ext uri="{BB962C8B-B14F-4D97-AF65-F5344CB8AC3E}">
        <p14:creationId xmlns:p14="http://schemas.microsoft.com/office/powerpoint/2010/main" val="2280218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Tổng</a:t>
            </a:r>
            <a:r>
              <a:rPr lang="en-US" dirty="0"/>
              <a:t> </a:t>
            </a:r>
            <a:r>
              <a:rPr lang="en-US" dirty="0" err="1"/>
              <a:t>quan</a:t>
            </a:r>
            <a:r>
              <a:rPr lang="en-US" dirty="0"/>
              <a:t> </a:t>
            </a:r>
            <a:r>
              <a:rPr lang="en-US" dirty="0" err="1"/>
              <a:t>về</a:t>
            </a:r>
            <a:r>
              <a:rPr lang="en-US" dirty="0"/>
              <a:t> torque sensor</a:t>
            </a:r>
          </a:p>
          <a:p>
            <a:r>
              <a:rPr lang="en-US" dirty="0" err="1"/>
              <a:t>Phân</a:t>
            </a:r>
            <a:r>
              <a:rPr lang="en-US" dirty="0"/>
              <a:t> </a:t>
            </a:r>
            <a:r>
              <a:rPr lang="en-US" dirty="0" err="1"/>
              <a:t>loại</a:t>
            </a:r>
            <a:r>
              <a:rPr lang="en-US" dirty="0"/>
              <a:t> </a:t>
            </a:r>
            <a:r>
              <a:rPr lang="en-US" dirty="0" err="1"/>
              <a:t>theo</a:t>
            </a:r>
            <a:r>
              <a:rPr lang="en-US" dirty="0"/>
              <a:t> </a:t>
            </a:r>
            <a:r>
              <a:rPr lang="en-US" dirty="0" err="1"/>
              <a:t>cấu</a:t>
            </a:r>
            <a:r>
              <a:rPr lang="en-US" dirty="0"/>
              <a:t> </a:t>
            </a:r>
            <a:r>
              <a:rPr lang="en-US" dirty="0" err="1"/>
              <a:t>trúc</a:t>
            </a:r>
            <a:r>
              <a:rPr lang="en-US" dirty="0"/>
              <a:t>, </a:t>
            </a:r>
            <a:r>
              <a:rPr lang="en-US" dirty="0" err="1"/>
              <a:t>cách</a:t>
            </a:r>
            <a:r>
              <a:rPr lang="en-US" dirty="0"/>
              <a:t> </a:t>
            </a:r>
            <a:r>
              <a:rPr lang="en-US" dirty="0" err="1"/>
              <a:t>đo</a:t>
            </a:r>
            <a:r>
              <a:rPr lang="en-US" dirty="0"/>
              <a:t> </a:t>
            </a:r>
            <a:r>
              <a:rPr lang="en-US" dirty="0" err="1"/>
              <a:t>đạc</a:t>
            </a:r>
            <a:endParaRPr lang="en-US" dirty="0"/>
          </a:p>
          <a:p>
            <a:r>
              <a:rPr lang="en-US" dirty="0" err="1"/>
              <a:t>Cụ</a:t>
            </a:r>
            <a:r>
              <a:rPr lang="en-US" dirty="0"/>
              <a:t> </a:t>
            </a:r>
            <a:r>
              <a:rPr lang="en-US" dirty="0" err="1"/>
              <a:t>thể</a:t>
            </a:r>
            <a:r>
              <a:rPr lang="en-US" dirty="0"/>
              <a:t> BMW E89 </a:t>
            </a:r>
            <a:r>
              <a:rPr lang="en-US" dirty="0" err="1"/>
              <a:t>dùng</a:t>
            </a:r>
            <a:r>
              <a:rPr lang="en-US" dirty="0"/>
              <a:t> magnetic</a:t>
            </a:r>
          </a:p>
        </p:txBody>
      </p:sp>
      <p:sp>
        <p:nvSpPr>
          <p:cNvPr id="4" name="Slide Number Placeholder 3"/>
          <p:cNvSpPr>
            <a:spLocks noGrp="1"/>
          </p:cNvSpPr>
          <p:nvPr>
            <p:ph type="sldNum" sz="quarter" idx="5"/>
          </p:nvPr>
        </p:nvSpPr>
        <p:spPr/>
        <p:txBody>
          <a:bodyPr/>
          <a:lstStyle/>
          <a:p>
            <a:fld id="{13D3E51C-AA06-4391-8070-9C1FCF5AE35C}" type="slidenum">
              <a:rPr lang="en-US" smtClean="0"/>
              <a:t>6</a:t>
            </a:fld>
            <a:endParaRPr lang="en-US"/>
          </a:p>
        </p:txBody>
      </p:sp>
    </p:spTree>
    <p:extLst>
      <p:ext uri="{BB962C8B-B14F-4D97-AF65-F5344CB8AC3E}">
        <p14:creationId xmlns:p14="http://schemas.microsoft.com/office/powerpoint/2010/main" val="3135423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1C1E21"/>
                </a:solidFill>
                <a:effectLst/>
                <a:latin typeface="inherit"/>
              </a:rPr>
              <a:t>Về cơ bản, đây là bộ não của hệ thống lái trợ lực điện. Nó thu thập thông tin từ các cảm biến, đánh giá tình hình và ra lệnh cho các thành phần khác.</a:t>
            </a:r>
          </a:p>
          <a:p>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7</a:t>
            </a:fld>
            <a:endParaRPr lang="en-US"/>
          </a:p>
        </p:txBody>
      </p:sp>
    </p:spTree>
    <p:extLst>
      <p:ext uri="{BB962C8B-B14F-4D97-AF65-F5344CB8AC3E}">
        <p14:creationId xmlns:p14="http://schemas.microsoft.com/office/powerpoint/2010/main" val="1145555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Cảm biến theo dõi cách xe và báo cáo lại cho (ECU) bằng những signal output ở dạng sóng để có thể quyết định hành động cần thực hiện.</a:t>
            </a:r>
          </a:p>
          <a:p>
            <a:endParaRPr lang="vi-VN" dirty="0"/>
          </a:p>
          <a:p>
            <a:r>
              <a:rPr lang="vi-VN" dirty="0"/>
              <a:t>Cảm biến mô-men xoắn - Cho biết mức độ của chúng ta khi đánh lái.</a:t>
            </a:r>
          </a:p>
          <a:p>
            <a:r>
              <a:rPr lang="vi-VN" dirty="0"/>
              <a:t>Cảm biến góc lái - Cho biết vị trí hiện tại của tay lái.</a:t>
            </a:r>
          </a:p>
          <a:p>
            <a:r>
              <a:rPr lang="vi-VN" dirty="0"/>
              <a:t>Cảm biến tốc độ xe - Cho biết tốc độ của xe</a:t>
            </a:r>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8</a:t>
            </a:fld>
            <a:endParaRPr lang="en-US"/>
          </a:p>
        </p:txBody>
      </p:sp>
    </p:spTree>
    <p:extLst>
      <p:ext uri="{BB962C8B-B14F-4D97-AF65-F5344CB8AC3E}">
        <p14:creationId xmlns:p14="http://schemas.microsoft.com/office/powerpoint/2010/main" val="2338141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Điều duy nhất nó biết cách làm là cung cấp lực quay cho một bánh răng.</a:t>
            </a:r>
          </a:p>
          <a:p>
            <a:endParaRPr lang="vi-VN" dirty="0"/>
          </a:p>
          <a:p>
            <a:r>
              <a:rPr lang="vi-VN" dirty="0"/>
              <a:t>ECU điều khiển động cơ.</a:t>
            </a:r>
          </a:p>
          <a:p>
            <a:endParaRPr lang="vi-VN" dirty="0"/>
          </a:p>
          <a:p>
            <a:r>
              <a:rPr lang="vi-VN" dirty="0"/>
              <a:t>Dựa trên đầu vào từ các cảm biến, ECU sẽ đưa ra quyết định và cho động cơ biết quay nhanh như thế nào và quay khi nào.</a:t>
            </a:r>
          </a:p>
          <a:p>
            <a:endParaRPr lang="vi-VN" dirty="0"/>
          </a:p>
          <a:p>
            <a:r>
              <a:rPr lang="vi-VN" dirty="0"/>
              <a:t>Khi ECU yêu cầu nó quay, nó sẽ quay( nói cách khác thì khi cần thiết ECU sẽ ra lệnh để chuyền một dòng điện với độ lớn biến thiên phụ thuộc vào từng trường hợp đnahs lái )</a:t>
            </a:r>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9</a:t>
            </a:fld>
            <a:endParaRPr lang="en-US"/>
          </a:p>
        </p:txBody>
      </p:sp>
    </p:spTree>
    <p:extLst>
      <p:ext uri="{BB962C8B-B14F-4D97-AF65-F5344CB8AC3E}">
        <p14:creationId xmlns:p14="http://schemas.microsoft.com/office/powerpoint/2010/main" val="1142572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the assist torque for the driver that make steering operation becomes easier</a:t>
            </a:r>
          </a:p>
        </p:txBody>
      </p:sp>
      <p:sp>
        <p:nvSpPr>
          <p:cNvPr id="4" name="Slide Number Placeholder 3"/>
          <p:cNvSpPr>
            <a:spLocks noGrp="1"/>
          </p:cNvSpPr>
          <p:nvPr>
            <p:ph type="sldNum" sz="quarter" idx="5"/>
          </p:nvPr>
        </p:nvSpPr>
        <p:spPr/>
        <p:txBody>
          <a:bodyPr/>
          <a:lstStyle/>
          <a:p>
            <a:fld id="{13D3E51C-AA06-4391-8070-9C1FCF5AE35C}" type="slidenum">
              <a:rPr lang="en-US" smtClean="0"/>
              <a:t>10</a:t>
            </a:fld>
            <a:endParaRPr lang="en-US"/>
          </a:p>
        </p:txBody>
      </p:sp>
    </p:spTree>
    <p:extLst>
      <p:ext uri="{BB962C8B-B14F-4D97-AF65-F5344CB8AC3E}">
        <p14:creationId xmlns:p14="http://schemas.microsoft.com/office/powerpoint/2010/main" val="3160735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FjntxkGvwdhbFkfslkWnvkfcAdvPTimes"/>
              </a:rPr>
              <a:t>Worm gears are used in the </a:t>
            </a:r>
            <a:r>
              <a:rPr lang="en-US" sz="1800" b="0" i="0" dirty="0" err="1">
                <a:solidFill>
                  <a:srgbClr val="000000"/>
                </a:solidFill>
                <a:effectLst/>
                <a:latin typeface="FjntxkGvwdhbFkfslkWnvkfcAdvPTimes"/>
              </a:rPr>
              <a:t>EPSdp</a:t>
            </a:r>
            <a:r>
              <a:rPr lang="en-US" sz="1800" b="0" i="0" dirty="0">
                <a:solidFill>
                  <a:srgbClr val="000000"/>
                </a:solidFill>
                <a:effectLst/>
                <a:latin typeface="FjntxkGvwdhbFkfslkWnvkfcAdvPTimes"/>
              </a:rPr>
              <a:t> to transmit power between electric motor</a:t>
            </a:r>
            <a:br>
              <a:rPr lang="en-US" sz="1800" b="0" i="0" dirty="0">
                <a:solidFill>
                  <a:srgbClr val="000000"/>
                </a:solidFill>
                <a:effectLst/>
                <a:latin typeface="FjntxkGvwdhbFkfslkWnvkfcAdvPTimes"/>
              </a:rPr>
            </a:br>
            <a:r>
              <a:rPr lang="en-US" sz="1800" b="0" i="0" dirty="0">
                <a:solidFill>
                  <a:srgbClr val="000000"/>
                </a:solidFill>
                <a:effectLst/>
                <a:latin typeface="FjntxkGvwdhbFkfslkWnvkfcAdvPTimes"/>
              </a:rPr>
              <a:t>and main drive pinion</a:t>
            </a:r>
            <a:r>
              <a:rPr lang="en-US" dirty="0"/>
              <a:t> </a:t>
            </a:r>
          </a:p>
          <a:p>
            <a:endParaRPr lang="en-US" dirty="0"/>
          </a:p>
          <a:p>
            <a:r>
              <a:rPr lang="en-US" dirty="0"/>
              <a:t>* </a:t>
            </a:r>
            <a:r>
              <a:rPr lang="en-US" dirty="0" err="1"/>
              <a:t>Lợi</a:t>
            </a:r>
            <a:r>
              <a:rPr lang="en-US" dirty="0"/>
              <a:t> </a:t>
            </a:r>
            <a:r>
              <a:rPr lang="en-US" dirty="0" err="1"/>
              <a:t>ích</a:t>
            </a:r>
            <a:r>
              <a:rPr lang="en-US" dirty="0"/>
              <a:t>:</a:t>
            </a:r>
          </a:p>
          <a:p>
            <a:r>
              <a:rPr lang="en-US" dirty="0" err="1"/>
              <a:t>Đỡ</a:t>
            </a:r>
            <a:r>
              <a:rPr lang="en-US" dirty="0"/>
              <a:t> </a:t>
            </a:r>
            <a:r>
              <a:rPr lang="en-US" dirty="0" err="1"/>
              <a:t>về</a:t>
            </a:r>
            <a:r>
              <a:rPr lang="en-US" dirty="0"/>
              <a:t> </a:t>
            </a:r>
            <a:r>
              <a:rPr lang="en-US" dirty="0" err="1"/>
              <a:t>tiếng</a:t>
            </a:r>
            <a:r>
              <a:rPr lang="en-US" dirty="0"/>
              <a:t> </a:t>
            </a:r>
            <a:r>
              <a:rPr lang="en-US" dirty="0" err="1"/>
              <a:t>ồn</a:t>
            </a:r>
            <a:r>
              <a:rPr lang="en-US" dirty="0"/>
              <a:t> </a:t>
            </a:r>
            <a:r>
              <a:rPr lang="en-US" dirty="0" err="1"/>
              <a:t>khác</a:t>
            </a:r>
            <a:r>
              <a:rPr lang="en-US" dirty="0"/>
              <a:t> </a:t>
            </a:r>
            <a:r>
              <a:rPr lang="en-US" dirty="0" err="1"/>
              <a:t>với</a:t>
            </a:r>
            <a:r>
              <a:rPr lang="en-US" dirty="0"/>
              <a:t> </a:t>
            </a:r>
            <a:r>
              <a:rPr lang="en-US" dirty="0" err="1"/>
              <a:t>loại</a:t>
            </a:r>
            <a:r>
              <a:rPr lang="en-US" dirty="0"/>
              <a:t> </a:t>
            </a:r>
            <a:r>
              <a:rPr lang="en-US" dirty="0" err="1"/>
              <a:t>đặt</a:t>
            </a:r>
            <a:r>
              <a:rPr lang="en-US" dirty="0"/>
              <a:t> motor ở column </a:t>
            </a:r>
          </a:p>
          <a:p>
            <a:r>
              <a:rPr lang="en-US" dirty="0" err="1"/>
              <a:t>Không</a:t>
            </a:r>
            <a:r>
              <a:rPr lang="en-US" dirty="0"/>
              <a:t> </a:t>
            </a:r>
            <a:r>
              <a:rPr lang="en-US" dirty="0" err="1"/>
              <a:t>bị</a:t>
            </a:r>
            <a:r>
              <a:rPr lang="en-US" dirty="0"/>
              <a:t> </a:t>
            </a:r>
            <a:r>
              <a:rPr lang="en-US" dirty="0" err="1"/>
              <a:t>hao</a:t>
            </a:r>
            <a:r>
              <a:rPr lang="en-US" dirty="0"/>
              <a:t> </a:t>
            </a:r>
            <a:r>
              <a:rPr lang="en-US" dirty="0" err="1"/>
              <a:t>phí</a:t>
            </a:r>
            <a:r>
              <a:rPr lang="en-US" dirty="0"/>
              <a:t> </a:t>
            </a:r>
            <a:r>
              <a:rPr lang="en-US" dirty="0" err="1"/>
              <a:t>đí</a:t>
            </a:r>
            <a:r>
              <a:rPr lang="en-US" dirty="0"/>
              <a:t> </a:t>
            </a:r>
            <a:r>
              <a:rPr lang="en-US" dirty="0" err="1"/>
              <a:t>công</a:t>
            </a:r>
            <a:r>
              <a:rPr lang="en-US" dirty="0"/>
              <a:t> </a:t>
            </a:r>
            <a:r>
              <a:rPr lang="en-US" dirty="0" err="1"/>
              <a:t>suất</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truyền</a:t>
            </a:r>
            <a:r>
              <a:rPr lang="en-US" dirty="0"/>
              <a:t> </a:t>
            </a:r>
            <a:r>
              <a:rPr lang="en-US" dirty="0" err="1"/>
              <a:t>xuống</a:t>
            </a:r>
            <a:r>
              <a:rPr lang="en-US" dirty="0"/>
              <a:t> rack and pinion system qua </a:t>
            </a:r>
            <a:r>
              <a:rPr lang="en-US" dirty="0" err="1"/>
              <a:t>các</a:t>
            </a:r>
            <a:r>
              <a:rPr lang="en-US" dirty="0"/>
              <a:t> coupling</a:t>
            </a:r>
            <a:br>
              <a:rPr lang="en-US" dirty="0"/>
            </a:br>
            <a:r>
              <a:rPr lang="en-US" dirty="0"/>
              <a:t>* Drawbacks:</a:t>
            </a:r>
          </a:p>
          <a:p>
            <a:r>
              <a:rPr lang="en-US" dirty="0" err="1"/>
              <a:t>Yêu</a:t>
            </a:r>
            <a:r>
              <a:rPr lang="en-US" dirty="0"/>
              <a:t> </a:t>
            </a:r>
            <a:r>
              <a:rPr lang="en-US" dirty="0" err="1"/>
              <a:t>cầu</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kĩ</a:t>
            </a:r>
            <a:r>
              <a:rPr lang="en-US" dirty="0"/>
              <a:t> </a:t>
            </a:r>
            <a:r>
              <a:rPr lang="en-US" dirty="0" err="1"/>
              <a:t>thuật</a:t>
            </a:r>
            <a:r>
              <a:rPr lang="en-US" dirty="0"/>
              <a:t> </a:t>
            </a:r>
            <a:r>
              <a:rPr lang="en-US" dirty="0" err="1"/>
              <a:t>phải</a:t>
            </a:r>
            <a:r>
              <a:rPr lang="en-US" dirty="0"/>
              <a:t> </a:t>
            </a:r>
            <a:r>
              <a:rPr lang="en-US" dirty="0" err="1"/>
              <a:t>cao</a:t>
            </a:r>
            <a:r>
              <a:rPr lang="en-US" dirty="0"/>
              <a:t> </a:t>
            </a:r>
            <a:r>
              <a:rPr lang="en-US" dirty="0" err="1"/>
              <a:t>vì</a:t>
            </a:r>
            <a:r>
              <a:rPr lang="en-US" dirty="0"/>
              <a:t> </a:t>
            </a:r>
            <a:r>
              <a:rPr lang="en-US" dirty="0" err="1"/>
              <a:t>khi</a:t>
            </a:r>
            <a:r>
              <a:rPr lang="en-US" dirty="0"/>
              <a:t> 2 </a:t>
            </a:r>
            <a:r>
              <a:rPr lang="en-US" dirty="0" err="1"/>
              <a:t>cái</a:t>
            </a:r>
            <a:r>
              <a:rPr lang="en-US" dirty="0"/>
              <a:t> pinion </a:t>
            </a:r>
            <a:r>
              <a:rPr lang="en-US" dirty="0" err="1"/>
              <a:t>tốc</a:t>
            </a:r>
            <a:r>
              <a:rPr lang="en-US" dirty="0"/>
              <a:t> </a:t>
            </a:r>
            <a:r>
              <a:rPr lang="en-US" dirty="0" err="1"/>
              <a:t>độ</a:t>
            </a:r>
            <a:r>
              <a:rPr lang="en-US" dirty="0"/>
              <a:t> </a:t>
            </a:r>
            <a:r>
              <a:rPr lang="en-US" dirty="0" err="1"/>
              <a:t>qiay</a:t>
            </a:r>
            <a:r>
              <a:rPr lang="en-US" dirty="0"/>
              <a:t> </a:t>
            </a:r>
            <a:r>
              <a:rPr lang="en-US" dirty="0" err="1"/>
              <a:t>kh</a:t>
            </a:r>
            <a:r>
              <a:rPr lang="en-US" dirty="0"/>
              <a:t> </a:t>
            </a:r>
            <a:r>
              <a:rPr lang="en-US" dirty="0" err="1"/>
              <a:t>khớp</a:t>
            </a:r>
            <a:r>
              <a:rPr lang="en-US" dirty="0"/>
              <a:t> </a:t>
            </a:r>
            <a:r>
              <a:rPr lang="en-US" dirty="0" err="1"/>
              <a:t>nhau</a:t>
            </a:r>
            <a:r>
              <a:rPr lang="en-US" dirty="0"/>
              <a:t> </a:t>
            </a:r>
            <a:r>
              <a:rPr lang="en-US" dirty="0" err="1"/>
              <a:t>thì</a:t>
            </a:r>
            <a:r>
              <a:rPr lang="en-US" dirty="0"/>
              <a:t> </a:t>
            </a:r>
            <a:r>
              <a:rPr lang="en-US" dirty="0" err="1"/>
              <a:t>nó</a:t>
            </a:r>
            <a:r>
              <a:rPr lang="en-US" dirty="0"/>
              <a:t> </a:t>
            </a:r>
            <a:r>
              <a:rPr lang="en-US" dirty="0" err="1"/>
              <a:t>sễ</a:t>
            </a:r>
            <a:r>
              <a:rPr lang="en-US" dirty="0"/>
              <a:t> </a:t>
            </a:r>
            <a:r>
              <a:rPr lang="en-US" dirty="0" err="1"/>
              <a:t>bị</a:t>
            </a:r>
            <a:r>
              <a:rPr lang="en-US" dirty="0"/>
              <a:t> </a:t>
            </a:r>
            <a:r>
              <a:rPr lang="en-US" dirty="0" err="1"/>
              <a:t>mất</a:t>
            </a:r>
            <a:r>
              <a:rPr lang="en-US" dirty="0"/>
              <a:t> </a:t>
            </a:r>
            <a:r>
              <a:rPr lang="en-US" dirty="0" err="1"/>
              <a:t>đi</a:t>
            </a:r>
            <a:r>
              <a:rPr lang="en-US" dirty="0"/>
              <a:t> </a:t>
            </a:r>
            <a:r>
              <a:rPr lang="en-US" dirty="0" err="1"/>
              <a:t>hiệu</a:t>
            </a:r>
            <a:r>
              <a:rPr lang="en-US" dirty="0"/>
              <a:t> </a:t>
            </a:r>
            <a:r>
              <a:rPr lang="en-US" dirty="0" err="1"/>
              <a:t>suất</a:t>
            </a:r>
            <a:r>
              <a:rPr lang="en-US" dirty="0"/>
              <a:t> </a:t>
            </a:r>
            <a:r>
              <a:rPr lang="en-US" dirty="0" err="1"/>
              <a:t>trợ</a:t>
            </a:r>
            <a:r>
              <a:rPr lang="en-US" dirty="0"/>
              <a:t> </a:t>
            </a:r>
            <a:r>
              <a:rPr lang="en-US" dirty="0" err="1"/>
              <a:t>lực</a:t>
            </a:r>
            <a:endParaRPr lang="en-US" dirty="0"/>
          </a:p>
        </p:txBody>
      </p:sp>
      <p:sp>
        <p:nvSpPr>
          <p:cNvPr id="4" name="Slide Number Placeholder 3"/>
          <p:cNvSpPr>
            <a:spLocks noGrp="1"/>
          </p:cNvSpPr>
          <p:nvPr>
            <p:ph type="sldNum" sz="quarter" idx="5"/>
          </p:nvPr>
        </p:nvSpPr>
        <p:spPr/>
        <p:txBody>
          <a:bodyPr/>
          <a:lstStyle/>
          <a:p>
            <a:fld id="{13D3E51C-AA06-4391-8070-9C1FCF5AE35C}" type="slidenum">
              <a:rPr lang="en-US" smtClean="0"/>
              <a:t>11</a:t>
            </a:fld>
            <a:endParaRPr lang="en-US"/>
          </a:p>
        </p:txBody>
      </p:sp>
    </p:spTree>
    <p:extLst>
      <p:ext uri="{BB962C8B-B14F-4D97-AF65-F5344CB8AC3E}">
        <p14:creationId xmlns:p14="http://schemas.microsoft.com/office/powerpoint/2010/main" val="1813713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A1780-ED30-4F98-C21A-481B31B284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F91AC5-FC76-CC2B-BA24-962F22694D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56E165-F52D-D0C7-B797-2641D32D0EF8}"/>
              </a:ext>
            </a:extLst>
          </p:cNvPr>
          <p:cNvSpPr>
            <a:spLocks noGrp="1"/>
          </p:cNvSpPr>
          <p:nvPr>
            <p:ph type="dt" sz="half" idx="10"/>
          </p:nvPr>
        </p:nvSpPr>
        <p:spPr/>
        <p:txBody>
          <a:bodyPr/>
          <a:lstStyle/>
          <a:p>
            <a:fld id="{1F0FD2F8-824D-4750-8EEC-E3B18CCABC22}" type="datetimeFigureOut">
              <a:rPr lang="en-US" smtClean="0"/>
              <a:t>8/3/2022</a:t>
            </a:fld>
            <a:endParaRPr lang="en-US"/>
          </a:p>
        </p:txBody>
      </p:sp>
      <p:sp>
        <p:nvSpPr>
          <p:cNvPr id="5" name="Footer Placeholder 4">
            <a:extLst>
              <a:ext uri="{FF2B5EF4-FFF2-40B4-BE49-F238E27FC236}">
                <a16:creationId xmlns:a16="http://schemas.microsoft.com/office/drawing/2014/main" id="{DAEC21FD-51D7-9760-15C2-F3F052932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6118DF-367D-0E18-2278-99CAACF5341A}"/>
              </a:ext>
            </a:extLst>
          </p:cNvPr>
          <p:cNvSpPr>
            <a:spLocks noGrp="1"/>
          </p:cNvSpPr>
          <p:nvPr>
            <p:ph type="sldNum" sz="quarter" idx="12"/>
          </p:nvPr>
        </p:nvSpPr>
        <p:spPr/>
        <p:txBody>
          <a:bodyPr/>
          <a:lstStyle/>
          <a:p>
            <a:fld id="{49787B2B-0160-486A-8A67-B2D9A16DC023}" type="slidenum">
              <a:rPr lang="en-US" smtClean="0"/>
              <a:t>‹#›</a:t>
            </a:fld>
            <a:endParaRPr lang="en-US"/>
          </a:p>
        </p:txBody>
      </p:sp>
    </p:spTree>
    <p:extLst>
      <p:ext uri="{BB962C8B-B14F-4D97-AF65-F5344CB8AC3E}">
        <p14:creationId xmlns:p14="http://schemas.microsoft.com/office/powerpoint/2010/main" val="235906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29DB-A0BE-3B11-BFB8-A14075A833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2AAB40-1761-5557-3928-5BAFD39035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05CFD-D3E4-53F7-A330-3D66C4484B29}"/>
              </a:ext>
            </a:extLst>
          </p:cNvPr>
          <p:cNvSpPr>
            <a:spLocks noGrp="1"/>
          </p:cNvSpPr>
          <p:nvPr>
            <p:ph type="dt" sz="half" idx="10"/>
          </p:nvPr>
        </p:nvSpPr>
        <p:spPr/>
        <p:txBody>
          <a:bodyPr/>
          <a:lstStyle/>
          <a:p>
            <a:fld id="{1F0FD2F8-824D-4750-8EEC-E3B18CCABC22}" type="datetimeFigureOut">
              <a:rPr lang="en-US" smtClean="0"/>
              <a:t>8/3/2022</a:t>
            </a:fld>
            <a:endParaRPr lang="en-US"/>
          </a:p>
        </p:txBody>
      </p:sp>
      <p:sp>
        <p:nvSpPr>
          <p:cNvPr id="5" name="Footer Placeholder 4">
            <a:extLst>
              <a:ext uri="{FF2B5EF4-FFF2-40B4-BE49-F238E27FC236}">
                <a16:creationId xmlns:a16="http://schemas.microsoft.com/office/drawing/2014/main" id="{31C81ED1-21D7-0418-2332-9F475EA3A2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01AE9-99DF-398C-0E2B-2C56023C90AA}"/>
              </a:ext>
            </a:extLst>
          </p:cNvPr>
          <p:cNvSpPr>
            <a:spLocks noGrp="1"/>
          </p:cNvSpPr>
          <p:nvPr>
            <p:ph type="sldNum" sz="quarter" idx="12"/>
          </p:nvPr>
        </p:nvSpPr>
        <p:spPr/>
        <p:txBody>
          <a:bodyPr/>
          <a:lstStyle/>
          <a:p>
            <a:fld id="{49787B2B-0160-486A-8A67-B2D9A16DC023}" type="slidenum">
              <a:rPr lang="en-US" smtClean="0"/>
              <a:t>‹#›</a:t>
            </a:fld>
            <a:endParaRPr lang="en-US"/>
          </a:p>
        </p:txBody>
      </p:sp>
    </p:spTree>
    <p:extLst>
      <p:ext uri="{BB962C8B-B14F-4D97-AF65-F5344CB8AC3E}">
        <p14:creationId xmlns:p14="http://schemas.microsoft.com/office/powerpoint/2010/main" val="1400523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2406D-FE49-69FF-FBC3-5D666A13CD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F8F97F-9B6A-DA0C-999D-385A71A2BC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C41A3D-D345-3F1C-24F5-F8A99373FC77}"/>
              </a:ext>
            </a:extLst>
          </p:cNvPr>
          <p:cNvSpPr>
            <a:spLocks noGrp="1"/>
          </p:cNvSpPr>
          <p:nvPr>
            <p:ph type="dt" sz="half" idx="10"/>
          </p:nvPr>
        </p:nvSpPr>
        <p:spPr/>
        <p:txBody>
          <a:bodyPr/>
          <a:lstStyle/>
          <a:p>
            <a:fld id="{1F0FD2F8-824D-4750-8EEC-E3B18CCABC22}" type="datetimeFigureOut">
              <a:rPr lang="en-US" smtClean="0"/>
              <a:t>8/3/2022</a:t>
            </a:fld>
            <a:endParaRPr lang="en-US"/>
          </a:p>
        </p:txBody>
      </p:sp>
      <p:sp>
        <p:nvSpPr>
          <p:cNvPr id="5" name="Footer Placeholder 4">
            <a:extLst>
              <a:ext uri="{FF2B5EF4-FFF2-40B4-BE49-F238E27FC236}">
                <a16:creationId xmlns:a16="http://schemas.microsoft.com/office/drawing/2014/main" id="{FA924A6E-F7A4-9F15-5779-D2C1A6B9E3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E09B2-66DE-1E86-60FE-4ADB33BD3E5A}"/>
              </a:ext>
            </a:extLst>
          </p:cNvPr>
          <p:cNvSpPr>
            <a:spLocks noGrp="1"/>
          </p:cNvSpPr>
          <p:nvPr>
            <p:ph type="sldNum" sz="quarter" idx="12"/>
          </p:nvPr>
        </p:nvSpPr>
        <p:spPr/>
        <p:txBody>
          <a:bodyPr/>
          <a:lstStyle/>
          <a:p>
            <a:fld id="{49787B2B-0160-486A-8A67-B2D9A16DC023}" type="slidenum">
              <a:rPr lang="en-US" smtClean="0"/>
              <a:t>‹#›</a:t>
            </a:fld>
            <a:endParaRPr lang="en-US"/>
          </a:p>
        </p:txBody>
      </p:sp>
    </p:spTree>
    <p:extLst>
      <p:ext uri="{BB962C8B-B14F-4D97-AF65-F5344CB8AC3E}">
        <p14:creationId xmlns:p14="http://schemas.microsoft.com/office/powerpoint/2010/main" val="2154004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0C5C-6EAE-CBBB-A582-B08A022FA9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F054E-2611-A598-B013-6463EC300D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6A1050-D616-FC0D-0DC2-72DAC77D50CE}"/>
              </a:ext>
            </a:extLst>
          </p:cNvPr>
          <p:cNvSpPr>
            <a:spLocks noGrp="1"/>
          </p:cNvSpPr>
          <p:nvPr>
            <p:ph type="dt" sz="half" idx="10"/>
          </p:nvPr>
        </p:nvSpPr>
        <p:spPr/>
        <p:txBody>
          <a:bodyPr/>
          <a:lstStyle/>
          <a:p>
            <a:fld id="{1F0FD2F8-824D-4750-8EEC-E3B18CCABC22}" type="datetimeFigureOut">
              <a:rPr lang="en-US" smtClean="0"/>
              <a:t>8/3/2022</a:t>
            </a:fld>
            <a:endParaRPr lang="en-US"/>
          </a:p>
        </p:txBody>
      </p:sp>
      <p:sp>
        <p:nvSpPr>
          <p:cNvPr id="5" name="Footer Placeholder 4">
            <a:extLst>
              <a:ext uri="{FF2B5EF4-FFF2-40B4-BE49-F238E27FC236}">
                <a16:creationId xmlns:a16="http://schemas.microsoft.com/office/drawing/2014/main" id="{5D4F4D42-5CF0-83D6-AC01-BFFAECBAF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94A7D4-C733-CF12-3341-27DCC79DAE8A}"/>
              </a:ext>
            </a:extLst>
          </p:cNvPr>
          <p:cNvSpPr>
            <a:spLocks noGrp="1"/>
          </p:cNvSpPr>
          <p:nvPr>
            <p:ph type="sldNum" sz="quarter" idx="12"/>
          </p:nvPr>
        </p:nvSpPr>
        <p:spPr/>
        <p:txBody>
          <a:bodyPr/>
          <a:lstStyle/>
          <a:p>
            <a:fld id="{49787B2B-0160-486A-8A67-B2D9A16DC023}" type="slidenum">
              <a:rPr lang="en-US" smtClean="0"/>
              <a:t>‹#›</a:t>
            </a:fld>
            <a:endParaRPr lang="en-US"/>
          </a:p>
        </p:txBody>
      </p:sp>
    </p:spTree>
    <p:extLst>
      <p:ext uri="{BB962C8B-B14F-4D97-AF65-F5344CB8AC3E}">
        <p14:creationId xmlns:p14="http://schemas.microsoft.com/office/powerpoint/2010/main" val="753399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09184-0EB3-C2D9-02BC-359AB67E36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DD36E0-A94D-C130-B508-EBD5FDD29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BA43F8-FC23-5BCE-C1E4-36B31F80C548}"/>
              </a:ext>
            </a:extLst>
          </p:cNvPr>
          <p:cNvSpPr>
            <a:spLocks noGrp="1"/>
          </p:cNvSpPr>
          <p:nvPr>
            <p:ph type="dt" sz="half" idx="10"/>
          </p:nvPr>
        </p:nvSpPr>
        <p:spPr/>
        <p:txBody>
          <a:bodyPr/>
          <a:lstStyle/>
          <a:p>
            <a:fld id="{1F0FD2F8-824D-4750-8EEC-E3B18CCABC22}" type="datetimeFigureOut">
              <a:rPr lang="en-US" smtClean="0"/>
              <a:t>8/3/2022</a:t>
            </a:fld>
            <a:endParaRPr lang="en-US"/>
          </a:p>
        </p:txBody>
      </p:sp>
      <p:sp>
        <p:nvSpPr>
          <p:cNvPr id="5" name="Footer Placeholder 4">
            <a:extLst>
              <a:ext uri="{FF2B5EF4-FFF2-40B4-BE49-F238E27FC236}">
                <a16:creationId xmlns:a16="http://schemas.microsoft.com/office/drawing/2014/main" id="{30123EF7-FE40-2737-EEEA-F44CE2D4A1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E30F2-66AC-48BB-624E-3C3F7A56BB17}"/>
              </a:ext>
            </a:extLst>
          </p:cNvPr>
          <p:cNvSpPr>
            <a:spLocks noGrp="1"/>
          </p:cNvSpPr>
          <p:nvPr>
            <p:ph type="sldNum" sz="quarter" idx="12"/>
          </p:nvPr>
        </p:nvSpPr>
        <p:spPr/>
        <p:txBody>
          <a:bodyPr/>
          <a:lstStyle/>
          <a:p>
            <a:fld id="{49787B2B-0160-486A-8A67-B2D9A16DC023}" type="slidenum">
              <a:rPr lang="en-US" smtClean="0"/>
              <a:t>‹#›</a:t>
            </a:fld>
            <a:endParaRPr lang="en-US"/>
          </a:p>
        </p:txBody>
      </p:sp>
    </p:spTree>
    <p:extLst>
      <p:ext uri="{BB962C8B-B14F-4D97-AF65-F5344CB8AC3E}">
        <p14:creationId xmlns:p14="http://schemas.microsoft.com/office/powerpoint/2010/main" val="355448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37A24-5AE8-8B79-796A-39F04C079A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A8C7E5-9303-FC40-D96D-9903ABE976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80682D-F2BB-F64A-8605-FD67429C3A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0C2F9E-89FA-C5BD-F5A5-BBC9DE789DF1}"/>
              </a:ext>
            </a:extLst>
          </p:cNvPr>
          <p:cNvSpPr>
            <a:spLocks noGrp="1"/>
          </p:cNvSpPr>
          <p:nvPr>
            <p:ph type="dt" sz="half" idx="10"/>
          </p:nvPr>
        </p:nvSpPr>
        <p:spPr/>
        <p:txBody>
          <a:bodyPr/>
          <a:lstStyle/>
          <a:p>
            <a:fld id="{1F0FD2F8-824D-4750-8EEC-E3B18CCABC22}" type="datetimeFigureOut">
              <a:rPr lang="en-US" smtClean="0"/>
              <a:t>8/3/2022</a:t>
            </a:fld>
            <a:endParaRPr lang="en-US"/>
          </a:p>
        </p:txBody>
      </p:sp>
      <p:sp>
        <p:nvSpPr>
          <p:cNvPr id="6" name="Footer Placeholder 5">
            <a:extLst>
              <a:ext uri="{FF2B5EF4-FFF2-40B4-BE49-F238E27FC236}">
                <a16:creationId xmlns:a16="http://schemas.microsoft.com/office/drawing/2014/main" id="{AB0C69F3-C1D9-CA15-02DD-60FC004FA0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B50094-B771-FBAF-9436-06426535189D}"/>
              </a:ext>
            </a:extLst>
          </p:cNvPr>
          <p:cNvSpPr>
            <a:spLocks noGrp="1"/>
          </p:cNvSpPr>
          <p:nvPr>
            <p:ph type="sldNum" sz="quarter" idx="12"/>
          </p:nvPr>
        </p:nvSpPr>
        <p:spPr/>
        <p:txBody>
          <a:bodyPr/>
          <a:lstStyle/>
          <a:p>
            <a:fld id="{49787B2B-0160-486A-8A67-B2D9A16DC023}" type="slidenum">
              <a:rPr lang="en-US" smtClean="0"/>
              <a:t>‹#›</a:t>
            </a:fld>
            <a:endParaRPr lang="en-US"/>
          </a:p>
        </p:txBody>
      </p:sp>
    </p:spTree>
    <p:extLst>
      <p:ext uri="{BB962C8B-B14F-4D97-AF65-F5344CB8AC3E}">
        <p14:creationId xmlns:p14="http://schemas.microsoft.com/office/powerpoint/2010/main" val="2791336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CA732-D8CA-607C-5FDE-0D1AAB851E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113EA8-8583-EA35-58DC-08E3BA8036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26D5CE-4A49-DDC5-FC30-17A00088E6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58E49E-1634-499D-C549-39F481212E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8775FE-97DF-AB28-136D-1CDDA41F4B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2D6FD2-8BD8-8874-E9AE-E0FA152E83DB}"/>
              </a:ext>
            </a:extLst>
          </p:cNvPr>
          <p:cNvSpPr>
            <a:spLocks noGrp="1"/>
          </p:cNvSpPr>
          <p:nvPr>
            <p:ph type="dt" sz="half" idx="10"/>
          </p:nvPr>
        </p:nvSpPr>
        <p:spPr/>
        <p:txBody>
          <a:bodyPr/>
          <a:lstStyle/>
          <a:p>
            <a:fld id="{1F0FD2F8-824D-4750-8EEC-E3B18CCABC22}" type="datetimeFigureOut">
              <a:rPr lang="en-US" smtClean="0"/>
              <a:t>8/3/2022</a:t>
            </a:fld>
            <a:endParaRPr lang="en-US"/>
          </a:p>
        </p:txBody>
      </p:sp>
      <p:sp>
        <p:nvSpPr>
          <p:cNvPr id="8" name="Footer Placeholder 7">
            <a:extLst>
              <a:ext uri="{FF2B5EF4-FFF2-40B4-BE49-F238E27FC236}">
                <a16:creationId xmlns:a16="http://schemas.microsoft.com/office/drawing/2014/main" id="{79495C0A-ECB7-AE3A-1481-6725A0EEE5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D1706E-C38F-F5E2-6965-4B18B75CBCBE}"/>
              </a:ext>
            </a:extLst>
          </p:cNvPr>
          <p:cNvSpPr>
            <a:spLocks noGrp="1"/>
          </p:cNvSpPr>
          <p:nvPr>
            <p:ph type="sldNum" sz="quarter" idx="12"/>
          </p:nvPr>
        </p:nvSpPr>
        <p:spPr/>
        <p:txBody>
          <a:bodyPr/>
          <a:lstStyle/>
          <a:p>
            <a:fld id="{49787B2B-0160-486A-8A67-B2D9A16DC023}" type="slidenum">
              <a:rPr lang="en-US" smtClean="0"/>
              <a:t>‹#›</a:t>
            </a:fld>
            <a:endParaRPr lang="en-US"/>
          </a:p>
        </p:txBody>
      </p:sp>
    </p:spTree>
    <p:extLst>
      <p:ext uri="{BB962C8B-B14F-4D97-AF65-F5344CB8AC3E}">
        <p14:creationId xmlns:p14="http://schemas.microsoft.com/office/powerpoint/2010/main" val="1868798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C82A-9023-2DF7-1F76-848828A8D0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8CD304-F15E-E577-090C-DD3B80CE02F9}"/>
              </a:ext>
            </a:extLst>
          </p:cNvPr>
          <p:cNvSpPr>
            <a:spLocks noGrp="1"/>
          </p:cNvSpPr>
          <p:nvPr>
            <p:ph type="dt" sz="half" idx="10"/>
          </p:nvPr>
        </p:nvSpPr>
        <p:spPr/>
        <p:txBody>
          <a:bodyPr/>
          <a:lstStyle/>
          <a:p>
            <a:fld id="{1F0FD2F8-824D-4750-8EEC-E3B18CCABC22}" type="datetimeFigureOut">
              <a:rPr lang="en-US" smtClean="0"/>
              <a:t>8/3/2022</a:t>
            </a:fld>
            <a:endParaRPr lang="en-US"/>
          </a:p>
        </p:txBody>
      </p:sp>
      <p:sp>
        <p:nvSpPr>
          <p:cNvPr id="4" name="Footer Placeholder 3">
            <a:extLst>
              <a:ext uri="{FF2B5EF4-FFF2-40B4-BE49-F238E27FC236}">
                <a16:creationId xmlns:a16="http://schemas.microsoft.com/office/drawing/2014/main" id="{8B745E1F-C95A-CD92-9018-0D49BAB60B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C5022F-0074-B445-A90E-25BEBA603E30}"/>
              </a:ext>
            </a:extLst>
          </p:cNvPr>
          <p:cNvSpPr>
            <a:spLocks noGrp="1"/>
          </p:cNvSpPr>
          <p:nvPr>
            <p:ph type="sldNum" sz="quarter" idx="12"/>
          </p:nvPr>
        </p:nvSpPr>
        <p:spPr/>
        <p:txBody>
          <a:bodyPr/>
          <a:lstStyle/>
          <a:p>
            <a:fld id="{49787B2B-0160-486A-8A67-B2D9A16DC023}" type="slidenum">
              <a:rPr lang="en-US" smtClean="0"/>
              <a:t>‹#›</a:t>
            </a:fld>
            <a:endParaRPr lang="en-US"/>
          </a:p>
        </p:txBody>
      </p:sp>
    </p:spTree>
    <p:extLst>
      <p:ext uri="{BB962C8B-B14F-4D97-AF65-F5344CB8AC3E}">
        <p14:creationId xmlns:p14="http://schemas.microsoft.com/office/powerpoint/2010/main" val="1183709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98BE5E-5A3D-BFF6-9106-3E2A3B0AB32B}"/>
              </a:ext>
            </a:extLst>
          </p:cNvPr>
          <p:cNvSpPr>
            <a:spLocks noGrp="1"/>
          </p:cNvSpPr>
          <p:nvPr>
            <p:ph type="dt" sz="half" idx="10"/>
          </p:nvPr>
        </p:nvSpPr>
        <p:spPr/>
        <p:txBody>
          <a:bodyPr/>
          <a:lstStyle/>
          <a:p>
            <a:fld id="{1F0FD2F8-824D-4750-8EEC-E3B18CCABC22}" type="datetimeFigureOut">
              <a:rPr lang="en-US" smtClean="0"/>
              <a:t>8/3/2022</a:t>
            </a:fld>
            <a:endParaRPr lang="en-US"/>
          </a:p>
        </p:txBody>
      </p:sp>
      <p:sp>
        <p:nvSpPr>
          <p:cNvPr id="3" name="Footer Placeholder 2">
            <a:extLst>
              <a:ext uri="{FF2B5EF4-FFF2-40B4-BE49-F238E27FC236}">
                <a16:creationId xmlns:a16="http://schemas.microsoft.com/office/drawing/2014/main" id="{072C0F12-3584-D09F-9D4B-6ED8351AD6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20A987-8FA9-0233-F461-F2AA8BCD4976}"/>
              </a:ext>
            </a:extLst>
          </p:cNvPr>
          <p:cNvSpPr>
            <a:spLocks noGrp="1"/>
          </p:cNvSpPr>
          <p:nvPr>
            <p:ph type="sldNum" sz="quarter" idx="12"/>
          </p:nvPr>
        </p:nvSpPr>
        <p:spPr/>
        <p:txBody>
          <a:bodyPr/>
          <a:lstStyle/>
          <a:p>
            <a:fld id="{49787B2B-0160-486A-8A67-B2D9A16DC023}" type="slidenum">
              <a:rPr lang="en-US" smtClean="0"/>
              <a:t>‹#›</a:t>
            </a:fld>
            <a:endParaRPr lang="en-US"/>
          </a:p>
        </p:txBody>
      </p:sp>
    </p:spTree>
    <p:extLst>
      <p:ext uri="{BB962C8B-B14F-4D97-AF65-F5344CB8AC3E}">
        <p14:creationId xmlns:p14="http://schemas.microsoft.com/office/powerpoint/2010/main" val="1727047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79BE9-E61C-0CC9-3D39-57D2B0D15A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466FED-E972-3676-8F30-AAC8E31DA0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7AA7FA-0297-8DC7-B563-DC777865E1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D53EC3-4DC4-4316-DC8A-8CFF0FDE50B5}"/>
              </a:ext>
            </a:extLst>
          </p:cNvPr>
          <p:cNvSpPr>
            <a:spLocks noGrp="1"/>
          </p:cNvSpPr>
          <p:nvPr>
            <p:ph type="dt" sz="half" idx="10"/>
          </p:nvPr>
        </p:nvSpPr>
        <p:spPr/>
        <p:txBody>
          <a:bodyPr/>
          <a:lstStyle/>
          <a:p>
            <a:fld id="{1F0FD2F8-824D-4750-8EEC-E3B18CCABC22}" type="datetimeFigureOut">
              <a:rPr lang="en-US" smtClean="0"/>
              <a:t>8/3/2022</a:t>
            </a:fld>
            <a:endParaRPr lang="en-US"/>
          </a:p>
        </p:txBody>
      </p:sp>
      <p:sp>
        <p:nvSpPr>
          <p:cNvPr id="6" name="Footer Placeholder 5">
            <a:extLst>
              <a:ext uri="{FF2B5EF4-FFF2-40B4-BE49-F238E27FC236}">
                <a16:creationId xmlns:a16="http://schemas.microsoft.com/office/drawing/2014/main" id="{27500E19-1F31-574B-7852-802FD4756E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A4521A-091D-2DD1-DD9B-695629384D13}"/>
              </a:ext>
            </a:extLst>
          </p:cNvPr>
          <p:cNvSpPr>
            <a:spLocks noGrp="1"/>
          </p:cNvSpPr>
          <p:nvPr>
            <p:ph type="sldNum" sz="quarter" idx="12"/>
          </p:nvPr>
        </p:nvSpPr>
        <p:spPr/>
        <p:txBody>
          <a:bodyPr/>
          <a:lstStyle/>
          <a:p>
            <a:fld id="{49787B2B-0160-486A-8A67-B2D9A16DC023}" type="slidenum">
              <a:rPr lang="en-US" smtClean="0"/>
              <a:t>‹#›</a:t>
            </a:fld>
            <a:endParaRPr lang="en-US"/>
          </a:p>
        </p:txBody>
      </p:sp>
    </p:spTree>
    <p:extLst>
      <p:ext uri="{BB962C8B-B14F-4D97-AF65-F5344CB8AC3E}">
        <p14:creationId xmlns:p14="http://schemas.microsoft.com/office/powerpoint/2010/main" val="1987609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179A3-8F51-321B-C289-A57A930AE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DADA0A-F155-5E11-D3ED-945F8CFA65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5738FE-BE07-96AE-0342-552931FF71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A2CF2-CC7D-0FB1-94E1-EAC6852B66F8}"/>
              </a:ext>
            </a:extLst>
          </p:cNvPr>
          <p:cNvSpPr>
            <a:spLocks noGrp="1"/>
          </p:cNvSpPr>
          <p:nvPr>
            <p:ph type="dt" sz="half" idx="10"/>
          </p:nvPr>
        </p:nvSpPr>
        <p:spPr/>
        <p:txBody>
          <a:bodyPr/>
          <a:lstStyle/>
          <a:p>
            <a:fld id="{1F0FD2F8-824D-4750-8EEC-E3B18CCABC22}" type="datetimeFigureOut">
              <a:rPr lang="en-US" smtClean="0"/>
              <a:t>8/3/2022</a:t>
            </a:fld>
            <a:endParaRPr lang="en-US"/>
          </a:p>
        </p:txBody>
      </p:sp>
      <p:sp>
        <p:nvSpPr>
          <p:cNvPr id="6" name="Footer Placeholder 5">
            <a:extLst>
              <a:ext uri="{FF2B5EF4-FFF2-40B4-BE49-F238E27FC236}">
                <a16:creationId xmlns:a16="http://schemas.microsoft.com/office/drawing/2014/main" id="{3864B0A3-3064-BDD5-37C0-56FAB409E4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3A4BDA-DCC9-2098-26A8-3DB5964D4ECB}"/>
              </a:ext>
            </a:extLst>
          </p:cNvPr>
          <p:cNvSpPr>
            <a:spLocks noGrp="1"/>
          </p:cNvSpPr>
          <p:nvPr>
            <p:ph type="sldNum" sz="quarter" idx="12"/>
          </p:nvPr>
        </p:nvSpPr>
        <p:spPr/>
        <p:txBody>
          <a:bodyPr/>
          <a:lstStyle/>
          <a:p>
            <a:fld id="{49787B2B-0160-486A-8A67-B2D9A16DC023}" type="slidenum">
              <a:rPr lang="en-US" smtClean="0"/>
              <a:t>‹#›</a:t>
            </a:fld>
            <a:endParaRPr lang="en-US"/>
          </a:p>
        </p:txBody>
      </p:sp>
    </p:spTree>
    <p:extLst>
      <p:ext uri="{BB962C8B-B14F-4D97-AF65-F5344CB8AC3E}">
        <p14:creationId xmlns:p14="http://schemas.microsoft.com/office/powerpoint/2010/main" val="4192478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D6F949-BD77-65EF-D249-8FEAA33969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1B34F9-CDAB-401F-05BD-9579655908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B9CC6D-C8B6-A537-F0E7-F538C56ED8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0FD2F8-824D-4750-8EEC-E3B18CCABC22}" type="datetimeFigureOut">
              <a:rPr lang="en-US" smtClean="0"/>
              <a:t>8/3/2022</a:t>
            </a:fld>
            <a:endParaRPr lang="en-US"/>
          </a:p>
        </p:txBody>
      </p:sp>
      <p:sp>
        <p:nvSpPr>
          <p:cNvPr id="5" name="Footer Placeholder 4">
            <a:extLst>
              <a:ext uri="{FF2B5EF4-FFF2-40B4-BE49-F238E27FC236}">
                <a16:creationId xmlns:a16="http://schemas.microsoft.com/office/drawing/2014/main" id="{CFDBAE3E-2A72-4C85-452F-DA71769181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0B4D60-15F7-5083-C78D-7B182FA21A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787B2B-0160-486A-8A67-B2D9A16DC023}" type="slidenum">
              <a:rPr lang="en-US" smtClean="0"/>
              <a:t>‹#›</a:t>
            </a:fld>
            <a:endParaRPr lang="en-US"/>
          </a:p>
        </p:txBody>
      </p:sp>
    </p:spTree>
    <p:extLst>
      <p:ext uri="{BB962C8B-B14F-4D97-AF65-F5344CB8AC3E}">
        <p14:creationId xmlns:p14="http://schemas.microsoft.com/office/powerpoint/2010/main" val="985629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7215AE2-7327-BBE4-3CB2-94CDA967EA15}"/>
              </a:ext>
            </a:extLst>
          </p:cNvPr>
          <p:cNvSpPr>
            <a:spLocks noGrp="1"/>
          </p:cNvSpPr>
          <p:nvPr>
            <p:ph type="ctrTitle"/>
          </p:nvPr>
        </p:nvSpPr>
        <p:spPr>
          <a:xfrm>
            <a:off x="838199" y="1093788"/>
            <a:ext cx="10506455" cy="2967208"/>
          </a:xfrm>
        </p:spPr>
        <p:txBody>
          <a:bodyPr>
            <a:normAutofit/>
          </a:bodyPr>
          <a:lstStyle/>
          <a:p>
            <a:pPr algn="l"/>
            <a:r>
              <a:rPr lang="en-US" sz="8000" dirty="0"/>
              <a:t>EPS Week 6</a:t>
            </a:r>
          </a:p>
        </p:txBody>
      </p:sp>
      <p:sp>
        <p:nvSpPr>
          <p:cNvPr id="32"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70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72AB7C85-02CA-407C-9EC3-8B2C0CBF4003}"/>
              </a:ext>
            </a:extLst>
          </p:cNvPr>
          <p:cNvPicPr>
            <a:picLocks noGrp="1" noChangeAspect="1"/>
          </p:cNvPicPr>
          <p:nvPr>
            <p:ph idx="1"/>
          </p:nvPr>
        </p:nvPicPr>
        <p:blipFill>
          <a:blip r:embed="rId3"/>
          <a:stretch>
            <a:fillRect/>
          </a:stretch>
        </p:blipFill>
        <p:spPr>
          <a:xfrm>
            <a:off x="1875494" y="643466"/>
            <a:ext cx="8441011" cy="5571067"/>
          </a:xfrm>
          <a:prstGeom prst="rect">
            <a:avLst/>
          </a:prstGeom>
        </p:spPr>
      </p:pic>
      <p:sp>
        <p:nvSpPr>
          <p:cNvPr id="6" name="Rectangle 5">
            <a:extLst>
              <a:ext uri="{FF2B5EF4-FFF2-40B4-BE49-F238E27FC236}">
                <a16:creationId xmlns:a16="http://schemas.microsoft.com/office/drawing/2014/main" id="{5F7EF666-6A7F-4F38-9791-231BA63C99DC}"/>
              </a:ext>
            </a:extLst>
          </p:cNvPr>
          <p:cNvSpPr/>
          <p:nvPr/>
        </p:nvSpPr>
        <p:spPr>
          <a:xfrm>
            <a:off x="4517756" y="6152827"/>
            <a:ext cx="3673098" cy="48819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Reduction Gear</a:t>
            </a:r>
          </a:p>
        </p:txBody>
      </p:sp>
    </p:spTree>
    <p:extLst>
      <p:ext uri="{BB962C8B-B14F-4D97-AF65-F5344CB8AC3E}">
        <p14:creationId xmlns:p14="http://schemas.microsoft.com/office/powerpoint/2010/main" val="137267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3757-F755-4E8F-ABF9-781655F368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6A7713-709D-4697-AF8B-C3A590B454EC}"/>
              </a:ext>
            </a:extLst>
          </p:cNvPr>
          <p:cNvSpPr>
            <a:spLocks noGrp="1"/>
          </p:cNvSpPr>
          <p:nvPr>
            <p:ph idx="1"/>
          </p:nvPr>
        </p:nvSpPr>
        <p:spPr/>
        <p:txBody>
          <a:bodyPr/>
          <a:lstStyle/>
          <a:p>
            <a:endParaRPr lang="en-US"/>
          </a:p>
        </p:txBody>
      </p:sp>
      <p:pic>
        <p:nvPicPr>
          <p:cNvPr id="4" name="Picture 2" descr="Không có mô tả.">
            <a:extLst>
              <a:ext uri="{FF2B5EF4-FFF2-40B4-BE49-F238E27FC236}">
                <a16:creationId xmlns:a16="http://schemas.microsoft.com/office/drawing/2014/main" id="{2A41DD92-A6F7-40F0-B454-B7B5EA265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5"/>
            <a:ext cx="12192000" cy="6826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0C0943-DC53-4145-A3B6-1F62B1276AD9}"/>
              </a:ext>
            </a:extLst>
          </p:cNvPr>
          <p:cNvSpPr txBox="1"/>
          <p:nvPr/>
        </p:nvSpPr>
        <p:spPr>
          <a:xfrm>
            <a:off x="4184542" y="4324027"/>
            <a:ext cx="1911458" cy="1774556"/>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46372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Không có mô tả.">
            <a:extLst>
              <a:ext uri="{FF2B5EF4-FFF2-40B4-BE49-F238E27FC236}">
                <a16:creationId xmlns:a16="http://schemas.microsoft.com/office/drawing/2014/main" id="{8FC72C33-E606-22AE-AD2A-277363721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5"/>
            <a:ext cx="12192000" cy="68262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DDEEE892-4934-03C1-E0EB-AB7F821DE0E9}"/>
              </a:ext>
            </a:extLst>
          </p:cNvPr>
          <p:cNvSpPr>
            <a:spLocks noGrp="1"/>
          </p:cNvSpPr>
          <p:nvPr>
            <p:ph type="title"/>
          </p:nvPr>
        </p:nvSpPr>
        <p:spPr>
          <a:xfrm>
            <a:off x="362045" y="149504"/>
            <a:ext cx="7458122" cy="614771"/>
          </a:xfrm>
        </p:spPr>
        <p:txBody>
          <a:bodyPr anchor="ctr">
            <a:normAutofit fontScale="90000"/>
          </a:bodyPr>
          <a:lstStyle/>
          <a:p>
            <a:r>
              <a:rPr lang="en-US" sz="5400" b="1" u="sng" dirty="0"/>
              <a:t>Operation</a:t>
            </a:r>
          </a:p>
        </p:txBody>
      </p:sp>
    </p:spTree>
    <p:extLst>
      <p:ext uri="{BB962C8B-B14F-4D97-AF65-F5344CB8AC3E}">
        <p14:creationId xmlns:p14="http://schemas.microsoft.com/office/powerpoint/2010/main" val="1894014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AA57-B29D-748B-DCFD-110494D341F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CE98CA6-3227-A216-DCD2-CB525B417323}"/>
              </a:ext>
            </a:extLst>
          </p:cNvPr>
          <p:cNvPicPr>
            <a:picLocks noGrp="1" noChangeAspect="1"/>
          </p:cNvPicPr>
          <p:nvPr>
            <p:ph idx="1"/>
          </p:nvPr>
        </p:nvPicPr>
        <p:blipFill>
          <a:blip r:embed="rId3"/>
          <a:stretch>
            <a:fillRect/>
          </a:stretch>
        </p:blipFill>
        <p:spPr>
          <a:xfrm>
            <a:off x="1805662" y="1825625"/>
            <a:ext cx="8580675" cy="4351338"/>
          </a:xfrm>
          <a:prstGeom prst="rect">
            <a:avLst/>
          </a:prstGeom>
          <a:ln>
            <a:solidFill>
              <a:schemeClr val="tx1"/>
            </a:solidFill>
          </a:ln>
        </p:spPr>
      </p:pic>
    </p:spTree>
    <p:extLst>
      <p:ext uri="{BB962C8B-B14F-4D97-AF65-F5344CB8AC3E}">
        <p14:creationId xmlns:p14="http://schemas.microsoft.com/office/powerpoint/2010/main" val="209778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Không có mô tả.">
            <a:extLst>
              <a:ext uri="{FF2B5EF4-FFF2-40B4-BE49-F238E27FC236}">
                <a16:creationId xmlns:a16="http://schemas.microsoft.com/office/drawing/2014/main" id="{85B7D9E6-D5D0-4B32-0D02-BCBB93EFE8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
          <a:stretch/>
        </p:blipFill>
        <p:spPr bwMode="auto">
          <a:xfrm>
            <a:off x="0" y="5926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454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8D12-CC88-330C-7682-8FC81E1D0495}"/>
              </a:ext>
            </a:extLst>
          </p:cNvPr>
          <p:cNvSpPr>
            <a:spLocks noGrp="1"/>
          </p:cNvSpPr>
          <p:nvPr>
            <p:ph type="title"/>
          </p:nvPr>
        </p:nvSpPr>
        <p:spPr>
          <a:xfrm>
            <a:off x="8045751" y="629266"/>
            <a:ext cx="3667039" cy="1676603"/>
          </a:xfrm>
        </p:spPr>
        <p:txBody>
          <a:bodyPr>
            <a:normAutofit/>
          </a:bodyPr>
          <a:lstStyle/>
          <a:p>
            <a:r>
              <a:rPr lang="en-US" sz="3700"/>
              <a:t>Features of Electric Power Steering</a:t>
            </a:r>
          </a:p>
        </p:txBody>
      </p:sp>
      <p:sp>
        <p:nvSpPr>
          <p:cNvPr id="16" name="Rectangle 15">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dashboard of a car">
            <a:extLst>
              <a:ext uri="{FF2B5EF4-FFF2-40B4-BE49-F238E27FC236}">
                <a16:creationId xmlns:a16="http://schemas.microsoft.com/office/drawing/2014/main" id="{0890BD97-8A47-0667-E1E4-6ADDB79FB207}"/>
              </a:ext>
            </a:extLst>
          </p:cNvPr>
          <p:cNvPicPr>
            <a:picLocks noChangeAspect="1"/>
          </p:cNvPicPr>
          <p:nvPr/>
        </p:nvPicPr>
        <p:blipFill rotWithShape="1">
          <a:blip r:embed="rId3"/>
          <a:srcRect r="5882" b="-1"/>
          <a:stretch/>
        </p:blipFill>
        <p:spPr>
          <a:xfrm>
            <a:off x="744142" y="1278401"/>
            <a:ext cx="6064660" cy="4301197"/>
          </a:xfrm>
          <a:prstGeom prst="rect">
            <a:avLst/>
          </a:prstGeom>
          <a:effectLst/>
        </p:spPr>
      </p:pic>
      <p:sp>
        <p:nvSpPr>
          <p:cNvPr id="3" name="Content Placeholder 2">
            <a:extLst>
              <a:ext uri="{FF2B5EF4-FFF2-40B4-BE49-F238E27FC236}">
                <a16:creationId xmlns:a16="http://schemas.microsoft.com/office/drawing/2014/main" id="{6BE40E9C-6F97-718D-4477-1253F8A6918E}"/>
              </a:ext>
            </a:extLst>
          </p:cNvPr>
          <p:cNvSpPr>
            <a:spLocks noGrp="1"/>
          </p:cNvSpPr>
          <p:nvPr>
            <p:ph idx="1"/>
          </p:nvPr>
        </p:nvSpPr>
        <p:spPr>
          <a:xfrm>
            <a:off x="8045753" y="2438401"/>
            <a:ext cx="3667036" cy="3779520"/>
          </a:xfrm>
        </p:spPr>
        <p:txBody>
          <a:bodyPr>
            <a:normAutofit/>
          </a:bodyPr>
          <a:lstStyle/>
          <a:p>
            <a:r>
              <a:rPr lang="en-US" sz="1800"/>
              <a:t>Improved Handling Dynamics</a:t>
            </a:r>
          </a:p>
          <a:p>
            <a:r>
              <a:rPr lang="en-US" sz="1800"/>
              <a:t>Greater Driving Comfort</a:t>
            </a:r>
          </a:p>
          <a:p>
            <a:r>
              <a:rPr lang="en-US" sz="1800"/>
              <a:t>Greater Driving Safety</a:t>
            </a:r>
          </a:p>
          <a:p>
            <a:r>
              <a:rPr lang="en-US" sz="1800"/>
              <a:t>Better Environmental Credentials</a:t>
            </a:r>
          </a:p>
          <a:p>
            <a:r>
              <a:rPr lang="en-US" sz="1800"/>
              <a:t>Simplifications for the Vehicle Manufacturer </a:t>
            </a:r>
            <a:br>
              <a:rPr lang="en-US" sz="1800"/>
            </a:br>
            <a:endParaRPr lang="en-US" sz="1800"/>
          </a:p>
          <a:p>
            <a:endParaRPr lang="en-US" sz="1800"/>
          </a:p>
          <a:p>
            <a:endParaRPr lang="en-US" sz="1800"/>
          </a:p>
        </p:txBody>
      </p:sp>
    </p:spTree>
    <p:extLst>
      <p:ext uri="{BB962C8B-B14F-4D97-AF65-F5344CB8AC3E}">
        <p14:creationId xmlns:p14="http://schemas.microsoft.com/office/powerpoint/2010/main" val="3780207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0493520-5711-8D0F-1D2A-A5E294D358BB}"/>
              </a:ext>
            </a:extLst>
          </p:cNvPr>
          <p:cNvPicPr>
            <a:picLocks noChangeAspect="1"/>
          </p:cNvPicPr>
          <p:nvPr/>
        </p:nvPicPr>
        <p:blipFill>
          <a:blip r:embed="rId3"/>
          <a:stretch>
            <a:fillRect/>
          </a:stretch>
        </p:blipFill>
        <p:spPr>
          <a:xfrm>
            <a:off x="643467" y="1153584"/>
            <a:ext cx="3379893" cy="2906707"/>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50FC4D7D-96E0-51AA-FEED-82ADAD44F117}"/>
              </a:ext>
            </a:extLst>
          </p:cNvPr>
          <p:cNvPicPr>
            <a:picLocks noChangeAspect="1"/>
          </p:cNvPicPr>
          <p:nvPr/>
        </p:nvPicPr>
        <p:blipFill>
          <a:blip r:embed="rId4"/>
          <a:stretch>
            <a:fillRect/>
          </a:stretch>
        </p:blipFill>
        <p:spPr>
          <a:xfrm>
            <a:off x="3954572" y="576791"/>
            <a:ext cx="8237428" cy="5704417"/>
          </a:xfrm>
          <a:prstGeom prst="rect">
            <a:avLst/>
          </a:prstGeom>
        </p:spPr>
      </p:pic>
      <p:pic>
        <p:nvPicPr>
          <p:cNvPr id="9" name="Picture 8">
            <a:extLst>
              <a:ext uri="{FF2B5EF4-FFF2-40B4-BE49-F238E27FC236}">
                <a16:creationId xmlns:a16="http://schemas.microsoft.com/office/drawing/2014/main" id="{1D5490E7-57F4-41BB-873F-3667AAC39D1F}"/>
              </a:ext>
            </a:extLst>
          </p:cNvPr>
          <p:cNvPicPr>
            <a:picLocks noChangeAspect="1"/>
          </p:cNvPicPr>
          <p:nvPr/>
        </p:nvPicPr>
        <p:blipFill>
          <a:blip r:embed="rId5"/>
          <a:stretch>
            <a:fillRect/>
          </a:stretch>
        </p:blipFill>
        <p:spPr>
          <a:xfrm>
            <a:off x="643467" y="4284610"/>
            <a:ext cx="3019846" cy="352474"/>
          </a:xfrm>
          <a:prstGeom prst="rect">
            <a:avLst/>
          </a:prstGeom>
        </p:spPr>
      </p:pic>
    </p:spTree>
    <p:extLst>
      <p:ext uri="{BB962C8B-B14F-4D97-AF65-F5344CB8AC3E}">
        <p14:creationId xmlns:p14="http://schemas.microsoft.com/office/powerpoint/2010/main" val="1492079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CF5CA1-5E70-333C-BAE4-6E4DE6E153DC}"/>
              </a:ext>
            </a:extLst>
          </p:cNvPr>
          <p:cNvSpPr>
            <a:spLocks noGrp="1"/>
          </p:cNvSpPr>
          <p:nvPr>
            <p:ph type="title"/>
          </p:nvPr>
        </p:nvSpPr>
        <p:spPr>
          <a:xfrm>
            <a:off x="635000" y="640823"/>
            <a:ext cx="3418659" cy="5583148"/>
          </a:xfrm>
        </p:spPr>
        <p:txBody>
          <a:bodyPr anchor="ctr">
            <a:normAutofit/>
          </a:bodyPr>
          <a:lstStyle/>
          <a:p>
            <a:r>
              <a:rPr lang="en-US" sz="5400"/>
              <a:t>EPS Input Variables</a:t>
            </a: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86083CDB-7823-1037-6FE0-F0970C27F0E3}"/>
              </a:ext>
            </a:extLst>
          </p:cNvPr>
          <p:cNvGraphicFramePr>
            <a:graphicFrameLocks noGrp="1"/>
          </p:cNvGraphicFramePr>
          <p:nvPr>
            <p:ph idx="1"/>
            <p:extLst>
              <p:ext uri="{D42A27DB-BD31-4B8C-83A1-F6EECF244321}">
                <p14:modId xmlns:p14="http://schemas.microsoft.com/office/powerpoint/2010/main" val="117058925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358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CF5CA1-5E70-333C-BAE4-6E4DE6E153DC}"/>
              </a:ext>
            </a:extLst>
          </p:cNvPr>
          <p:cNvSpPr>
            <a:spLocks noGrp="1"/>
          </p:cNvSpPr>
          <p:nvPr>
            <p:ph type="title"/>
          </p:nvPr>
        </p:nvSpPr>
        <p:spPr>
          <a:xfrm>
            <a:off x="635000" y="640823"/>
            <a:ext cx="3418659" cy="5583148"/>
          </a:xfrm>
        </p:spPr>
        <p:txBody>
          <a:bodyPr anchor="ctr">
            <a:normAutofit/>
          </a:bodyPr>
          <a:lstStyle/>
          <a:p>
            <a:r>
              <a:rPr lang="en-US" sz="5400" dirty="0"/>
              <a:t>EPS Output Variables</a:t>
            </a: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878BA38A-1A21-537A-E6DF-E060B832D7C5}"/>
              </a:ext>
            </a:extLst>
          </p:cNvPr>
          <p:cNvGraphicFramePr>
            <a:graphicFrameLocks noGrp="1"/>
          </p:cNvGraphicFramePr>
          <p:nvPr>
            <p:ph idx="1"/>
            <p:extLst>
              <p:ext uri="{D42A27DB-BD31-4B8C-83A1-F6EECF244321}">
                <p14:modId xmlns:p14="http://schemas.microsoft.com/office/powerpoint/2010/main" val="252160038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9736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C82CBB-D856-3410-B524-A4A5199245E8}"/>
              </a:ext>
            </a:extLst>
          </p:cNvPr>
          <p:cNvPicPr>
            <a:picLocks noChangeAspect="1"/>
          </p:cNvPicPr>
          <p:nvPr/>
        </p:nvPicPr>
        <p:blipFill>
          <a:blip r:embed="rId3"/>
          <a:stretch>
            <a:fillRect/>
          </a:stretch>
        </p:blipFill>
        <p:spPr>
          <a:xfrm>
            <a:off x="2322394" y="1232485"/>
            <a:ext cx="7547212" cy="5528334"/>
          </a:xfrm>
          <a:prstGeom prst="rect">
            <a:avLst/>
          </a:prstGeom>
        </p:spPr>
      </p:pic>
      <p:sp>
        <p:nvSpPr>
          <p:cNvPr id="27" name="Rectangle 2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1C94A21-70B0-BBAA-57F6-38240EEBA860}"/>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a:solidFill>
                  <a:schemeClr val="bg1"/>
                </a:solidFill>
                <a:latin typeface="+mj-lt"/>
                <a:ea typeface="+mj-ea"/>
                <a:cs typeface="+mj-cs"/>
              </a:rPr>
              <a:t>EPS speed-dependent power steering assistance</a:t>
            </a:r>
          </a:p>
        </p:txBody>
      </p:sp>
    </p:spTree>
    <p:extLst>
      <p:ext uri="{BB962C8B-B14F-4D97-AF65-F5344CB8AC3E}">
        <p14:creationId xmlns:p14="http://schemas.microsoft.com/office/powerpoint/2010/main" val="229774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8EF62A-39ED-1711-2B50-94B6D241E467}"/>
              </a:ext>
            </a:extLst>
          </p:cNvPr>
          <p:cNvSpPr>
            <a:spLocks noGrp="1"/>
          </p:cNvSpPr>
          <p:nvPr>
            <p:ph type="title"/>
          </p:nvPr>
        </p:nvSpPr>
        <p:spPr>
          <a:xfrm>
            <a:off x="838200" y="365125"/>
            <a:ext cx="10515600" cy="1325563"/>
          </a:xfrm>
        </p:spPr>
        <p:txBody>
          <a:bodyPr>
            <a:normAutofit/>
          </a:bodyPr>
          <a:lstStyle/>
          <a:p>
            <a:r>
              <a:rPr lang="en-US" sz="5400"/>
              <a:t>Plan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66D1D31-1057-16EC-FAAD-7C2427DF35AD}"/>
              </a:ext>
            </a:extLst>
          </p:cNvPr>
          <p:cNvSpPr>
            <a:spLocks noGrp="1"/>
          </p:cNvSpPr>
          <p:nvPr>
            <p:ph idx="1"/>
          </p:nvPr>
        </p:nvSpPr>
        <p:spPr>
          <a:xfrm>
            <a:off x="838200" y="1929384"/>
            <a:ext cx="10515600" cy="4251960"/>
          </a:xfrm>
        </p:spPr>
        <p:txBody>
          <a:bodyPr>
            <a:normAutofit/>
          </a:bodyPr>
          <a:lstStyle/>
          <a:p>
            <a:pPr marL="457200" marR="457200" rtl="0">
              <a:spcBef>
                <a:spcPts val="0"/>
              </a:spcBef>
              <a:spcAft>
                <a:spcPts val="0"/>
              </a:spcAft>
            </a:pPr>
            <a:r>
              <a:rPr lang="vi-VN" sz="2200" b="1" i="0" u="none" strike="noStrike" dirty="0">
                <a:effectLst/>
                <a:latin typeface="Times New Roman" panose="02020603050405020304" pitchFamily="18" charset="0"/>
              </a:rPr>
              <a:t>Week 1</a:t>
            </a:r>
            <a:r>
              <a:rPr lang="vi-VN" sz="2200" i="0" u="none" strike="noStrike" dirty="0">
                <a:effectLst/>
                <a:latin typeface="Times New Roman" panose="02020603050405020304" pitchFamily="18" charset="0"/>
              </a:rPr>
              <a:t> : </a:t>
            </a:r>
            <a:r>
              <a:rPr lang="en-US" sz="2200" i="0" u="none" strike="noStrike" dirty="0">
                <a:effectLst/>
                <a:latin typeface="Times New Roman" panose="02020603050405020304" pitchFamily="18" charset="0"/>
              </a:rPr>
              <a:t>General Introduction.</a:t>
            </a:r>
            <a:endParaRPr lang="vi-VN" sz="2200" dirty="0">
              <a:effectLst/>
            </a:endParaRPr>
          </a:p>
          <a:p>
            <a:pPr marL="457200" marR="457200" rtl="0">
              <a:spcBef>
                <a:spcPts val="0"/>
              </a:spcBef>
              <a:spcAft>
                <a:spcPts val="0"/>
              </a:spcAft>
            </a:pPr>
            <a:r>
              <a:rPr lang="vi-VN" sz="2200" b="1" i="0" u="none" strike="noStrike" dirty="0">
                <a:effectLst/>
                <a:latin typeface="Times New Roman" panose="02020603050405020304" pitchFamily="18" charset="0"/>
              </a:rPr>
              <a:t>Week 2 </a:t>
            </a:r>
            <a:r>
              <a:rPr lang="vi-VN" sz="2200" i="0" u="none" strike="noStrike" dirty="0">
                <a:effectLst/>
                <a:latin typeface="Times New Roman" panose="02020603050405020304" pitchFamily="18" charset="0"/>
              </a:rPr>
              <a:t>: Rack and Pinion Steering </a:t>
            </a:r>
            <a:r>
              <a:rPr lang="en-US" sz="2200" i="0" u="none" strike="noStrike" dirty="0">
                <a:effectLst/>
                <a:latin typeface="Times New Roman" panose="02020603050405020304" pitchFamily="18" charset="0"/>
              </a:rPr>
              <a:t>(</a:t>
            </a:r>
            <a:r>
              <a:rPr lang="vi-VN" sz="2200" i="0" u="none" strike="noStrike" dirty="0">
                <a:effectLst/>
                <a:latin typeface="Times New Roman" panose="02020603050405020304" pitchFamily="18" charset="0"/>
              </a:rPr>
              <a:t>Steering Columns and Steering Linkage Mechanisms</a:t>
            </a:r>
            <a:r>
              <a:rPr lang="en-US" sz="2200" i="0" u="none" strike="noStrike" dirty="0">
                <a:effectLst/>
                <a:latin typeface="Times New Roman" panose="02020603050405020304" pitchFamily="18" charset="0"/>
              </a:rPr>
              <a:t>)</a:t>
            </a:r>
            <a:endParaRPr lang="vi-VN" sz="2200" dirty="0">
              <a:effectLst/>
            </a:endParaRPr>
          </a:p>
          <a:p>
            <a:pPr marL="457200" marR="457200" rtl="0">
              <a:spcBef>
                <a:spcPts val="0"/>
              </a:spcBef>
              <a:spcAft>
                <a:spcPts val="0"/>
              </a:spcAft>
            </a:pPr>
            <a:r>
              <a:rPr lang="vi-VN" sz="2200" b="1" i="0" u="none" strike="noStrike" dirty="0">
                <a:effectLst/>
                <a:latin typeface="Times New Roman" panose="02020603050405020304" pitchFamily="18" charset="0"/>
              </a:rPr>
              <a:t>Week 3</a:t>
            </a:r>
            <a:r>
              <a:rPr lang="vi-VN" sz="2200" i="0" u="none" strike="noStrike" dirty="0">
                <a:effectLst/>
                <a:latin typeface="Times New Roman" panose="02020603050405020304" pitchFamily="18" charset="0"/>
              </a:rPr>
              <a:t> : </a:t>
            </a:r>
            <a:r>
              <a:rPr lang="en-US" sz="2200" i="0" u="none" strike="noStrike" dirty="0">
                <a:effectLst/>
                <a:latin typeface="Times New Roman" panose="02020603050405020304" pitchFamily="18" charset="0"/>
              </a:rPr>
              <a:t>Introduction of </a:t>
            </a:r>
            <a:r>
              <a:rPr lang="en-US" sz="2200" dirty="0">
                <a:latin typeface="Times New Roman" panose="02020603050405020304" pitchFamily="18" charset="0"/>
              </a:rPr>
              <a:t>Electric Power</a:t>
            </a:r>
            <a:r>
              <a:rPr lang="en-US" sz="2200" i="0" u="none" strike="noStrike" dirty="0">
                <a:effectLst/>
                <a:latin typeface="Times New Roman" panose="02020603050405020304" pitchFamily="18" charset="0"/>
              </a:rPr>
              <a:t> Steering in BMW car</a:t>
            </a:r>
            <a:r>
              <a:rPr lang="en-US" sz="2200" dirty="0">
                <a:latin typeface="Times New Roman" panose="02020603050405020304" pitchFamily="18" charset="0"/>
              </a:rPr>
              <a:t>, System Operation</a:t>
            </a:r>
            <a:endParaRPr lang="en-US" sz="2200" dirty="0"/>
          </a:p>
          <a:p>
            <a:pPr marL="457200" marR="457200">
              <a:spcBef>
                <a:spcPts val="0"/>
              </a:spcBef>
            </a:pPr>
            <a:r>
              <a:rPr lang="vi-VN" sz="2200" b="1" i="0" strike="noStrike" dirty="0">
                <a:effectLst/>
                <a:latin typeface="Times New Roman" panose="02020603050405020304" pitchFamily="18" charset="0"/>
              </a:rPr>
              <a:t>Week 4</a:t>
            </a:r>
            <a:r>
              <a:rPr lang="vi-VN" sz="2200" i="0" strike="noStrike" dirty="0">
                <a:effectLst/>
                <a:latin typeface="Times New Roman" panose="02020603050405020304" pitchFamily="18" charset="0"/>
              </a:rPr>
              <a:t> : </a:t>
            </a:r>
            <a:r>
              <a:rPr lang="en-US" sz="2200" dirty="0">
                <a:latin typeface="Times New Roman" panose="02020603050405020304" pitchFamily="18" charset="0"/>
              </a:rPr>
              <a:t>Sensors and Motor are</a:t>
            </a:r>
            <a:r>
              <a:rPr lang="en-US" sz="2200" dirty="0"/>
              <a:t> used </a:t>
            </a:r>
            <a:r>
              <a:rPr lang="en-US" sz="2200" dirty="0">
                <a:latin typeface="Times New Roman" panose="02020603050405020304" pitchFamily="18" charset="0"/>
              </a:rPr>
              <a:t>in EPS </a:t>
            </a:r>
          </a:p>
          <a:p>
            <a:pPr marL="457200" marR="457200" rtl="0">
              <a:spcBef>
                <a:spcPts val="0"/>
              </a:spcBef>
              <a:spcAft>
                <a:spcPts val="0"/>
              </a:spcAft>
            </a:pPr>
            <a:r>
              <a:rPr lang="vi-VN" sz="2200" b="1" i="0" strike="noStrike" dirty="0">
                <a:effectLst/>
                <a:latin typeface="Times New Roman" panose="02020603050405020304" pitchFamily="18" charset="0"/>
              </a:rPr>
              <a:t>Week 5</a:t>
            </a:r>
            <a:r>
              <a:rPr lang="vi-VN" sz="2200" i="0" strike="noStrike" dirty="0">
                <a:effectLst/>
                <a:latin typeface="Times New Roman" panose="02020603050405020304" pitchFamily="18" charset="0"/>
              </a:rPr>
              <a:t> : </a:t>
            </a:r>
            <a:r>
              <a:rPr lang="en-US" sz="2200" i="0" strike="noStrike" dirty="0">
                <a:effectLst/>
                <a:latin typeface="Times New Roman" panose="02020603050405020304" pitchFamily="18" charset="0"/>
              </a:rPr>
              <a:t>Control System in EPS + How Wheel Speed Sensor Works</a:t>
            </a:r>
            <a:endParaRPr lang="vi-VN" sz="2200" dirty="0">
              <a:effectLst/>
            </a:endParaRPr>
          </a:p>
          <a:p>
            <a:pPr marL="457200" marR="457200" rtl="0">
              <a:spcBef>
                <a:spcPts val="0"/>
              </a:spcBef>
              <a:spcAft>
                <a:spcPts val="0"/>
              </a:spcAft>
            </a:pPr>
            <a:r>
              <a:rPr lang="vi-VN" sz="2200" b="1" i="0" u="sng" strike="noStrike" dirty="0">
                <a:effectLst/>
                <a:latin typeface="Times New Roman" panose="02020603050405020304" pitchFamily="18" charset="0"/>
              </a:rPr>
              <a:t>Week 6</a:t>
            </a:r>
            <a:r>
              <a:rPr lang="vi-VN" sz="2200" i="0" u="sng" strike="noStrike" dirty="0">
                <a:effectLst/>
                <a:latin typeface="Times New Roman" panose="02020603050405020304" pitchFamily="18" charset="0"/>
              </a:rPr>
              <a:t>: </a:t>
            </a:r>
            <a:r>
              <a:rPr lang="en-US" sz="2200" i="0" u="sng" strike="noStrike" dirty="0">
                <a:effectLst/>
                <a:latin typeface="Times New Roman" panose="02020603050405020304" pitchFamily="18" charset="0"/>
              </a:rPr>
              <a:t>EPS </a:t>
            </a:r>
            <a:r>
              <a:rPr lang="en-US" sz="2200" u="sng" dirty="0">
                <a:latin typeface="Times New Roman" panose="02020603050405020304" pitchFamily="18" charset="0"/>
              </a:rPr>
              <a:t>in BMW E89</a:t>
            </a:r>
            <a:endParaRPr lang="en-US" sz="2200" i="0" u="sng" strike="noStrike" dirty="0">
              <a:effectLst/>
              <a:latin typeface="Times New Roman" panose="02020603050405020304" pitchFamily="18" charset="0"/>
            </a:endParaRPr>
          </a:p>
          <a:p>
            <a:pPr marL="457200" marR="457200" rtl="0">
              <a:spcBef>
                <a:spcPts val="0"/>
              </a:spcBef>
              <a:spcAft>
                <a:spcPts val="0"/>
              </a:spcAft>
            </a:pPr>
            <a:r>
              <a:rPr lang="vi-VN" sz="2200" b="1" i="0" u="none" strike="noStrike" dirty="0">
                <a:effectLst/>
                <a:latin typeface="Times New Roman" panose="02020603050405020304" pitchFamily="18" charset="0"/>
              </a:rPr>
              <a:t>Week 7</a:t>
            </a:r>
            <a:r>
              <a:rPr lang="vi-VN" sz="2200" i="0" u="none" strike="noStrike" dirty="0">
                <a:effectLst/>
                <a:latin typeface="Times New Roman" panose="02020603050405020304" pitchFamily="18" charset="0"/>
              </a:rPr>
              <a:t> : </a:t>
            </a:r>
            <a:r>
              <a:rPr lang="en-US" sz="2200" i="0" u="none" strike="noStrike" dirty="0">
                <a:effectLst/>
                <a:latin typeface="Times New Roman" panose="02020603050405020304" pitchFamily="18" charset="0"/>
              </a:rPr>
              <a:t>Present about</a:t>
            </a:r>
            <a:r>
              <a:rPr lang="vi-VN" sz="2200" i="0" u="none" strike="noStrike" dirty="0">
                <a:effectLst/>
                <a:latin typeface="Times New Roman" panose="02020603050405020304" pitchFamily="18" charset="0"/>
              </a:rPr>
              <a:t> EPS</a:t>
            </a:r>
            <a:r>
              <a:rPr lang="en-US" sz="2200" i="0" u="none" strike="noStrike" dirty="0">
                <a:effectLst/>
                <a:latin typeface="Times New Roman" panose="02020603050405020304" pitchFamily="18" charset="0"/>
              </a:rPr>
              <a:t> system.</a:t>
            </a:r>
            <a:endParaRPr lang="vi-VN" sz="2200" dirty="0">
              <a:effectLst/>
            </a:endParaRPr>
          </a:p>
          <a:p>
            <a:pPr marL="0" indent="0">
              <a:buNone/>
            </a:pPr>
            <a:endParaRPr lang="en-US" sz="2200" dirty="0"/>
          </a:p>
        </p:txBody>
      </p:sp>
    </p:spTree>
    <p:extLst>
      <p:ext uri="{BB962C8B-B14F-4D97-AF65-F5344CB8AC3E}">
        <p14:creationId xmlns:p14="http://schemas.microsoft.com/office/powerpoint/2010/main" val="4233143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able&#10;&#10;Description automatically generated">
            <a:extLst>
              <a:ext uri="{FF2B5EF4-FFF2-40B4-BE49-F238E27FC236}">
                <a16:creationId xmlns:a16="http://schemas.microsoft.com/office/drawing/2014/main" id="{34CC3688-80EA-724D-88BD-5A5D771CE62E}"/>
              </a:ext>
            </a:extLst>
          </p:cNvPr>
          <p:cNvPicPr>
            <a:picLocks noChangeAspect="1"/>
          </p:cNvPicPr>
          <p:nvPr/>
        </p:nvPicPr>
        <p:blipFill>
          <a:blip r:embed="rId3"/>
          <a:stretch>
            <a:fillRect/>
          </a:stretch>
        </p:blipFill>
        <p:spPr>
          <a:xfrm>
            <a:off x="643467" y="1875027"/>
            <a:ext cx="10905066" cy="3107944"/>
          </a:xfrm>
          <a:prstGeom prst="rect">
            <a:avLst/>
          </a:prstGeom>
          <a:ln>
            <a:noFill/>
          </a:ln>
        </p:spPr>
      </p:pic>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8642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F981-0282-D381-BE36-4D08363CFCAC}"/>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BDDF1A57-0B86-1C09-E797-DB36270FCE5D}"/>
              </a:ext>
            </a:extLst>
          </p:cNvPr>
          <p:cNvSpPr>
            <a:spLocks noGrp="1"/>
          </p:cNvSpPr>
          <p:nvPr>
            <p:ph idx="1"/>
          </p:nvPr>
        </p:nvSpPr>
        <p:spPr/>
        <p:txBody>
          <a:bodyPr/>
          <a:lstStyle/>
          <a:p>
            <a:pPr algn="l"/>
            <a:r>
              <a:rPr lang="en-US" b="0" i="0" dirty="0">
                <a:solidFill>
                  <a:srgbClr val="000000"/>
                </a:solidFill>
                <a:effectLst/>
                <a:latin typeface="Times New Roman" panose="02020603050405020304" pitchFamily="18" charset="0"/>
              </a:rPr>
              <a:t>n.d. </a:t>
            </a:r>
            <a:r>
              <a:rPr lang="en-US" b="0" i="1" dirty="0">
                <a:solidFill>
                  <a:srgbClr val="000000"/>
                </a:solidFill>
                <a:effectLst/>
                <a:latin typeface="Times New Roman" panose="02020603050405020304" pitchFamily="18" charset="0"/>
              </a:rPr>
              <a:t>Automotive Sensors</a:t>
            </a:r>
            <a:r>
              <a:rPr lang="en-US" b="0" i="0" dirty="0">
                <a:solidFill>
                  <a:srgbClr val="000000"/>
                </a:solidFill>
                <a:effectLst/>
                <a:latin typeface="Times New Roman" panose="02020603050405020304" pitchFamily="18" charset="0"/>
              </a:rPr>
              <a:t>.</a:t>
            </a:r>
          </a:p>
          <a:p>
            <a:pPr algn="l"/>
            <a:r>
              <a:rPr lang="en-US" b="0" i="0" dirty="0">
                <a:solidFill>
                  <a:srgbClr val="000000"/>
                </a:solidFill>
                <a:effectLst/>
                <a:latin typeface="Times New Roman" panose="02020603050405020304" pitchFamily="18" charset="0"/>
              </a:rPr>
              <a:t>n.d. E89 Complete Vehicle.</a:t>
            </a:r>
          </a:p>
          <a:p>
            <a:pPr algn="l"/>
            <a:r>
              <a:rPr lang="en-US" b="0" i="0" dirty="0">
                <a:solidFill>
                  <a:srgbClr val="000000"/>
                </a:solidFill>
                <a:effectLst/>
                <a:latin typeface="Times New Roman" panose="02020603050405020304" pitchFamily="18" charset="0"/>
              </a:rPr>
              <a:t>n.d. </a:t>
            </a:r>
            <a:r>
              <a:rPr lang="en-US" b="0" i="1" dirty="0">
                <a:solidFill>
                  <a:srgbClr val="000000"/>
                </a:solidFill>
                <a:effectLst/>
                <a:latin typeface="Times New Roman" panose="02020603050405020304" pitchFamily="18" charset="0"/>
              </a:rPr>
              <a:t>Electro-mechanical Power Steering</a:t>
            </a:r>
            <a:r>
              <a:rPr lang="en-US" b="0" i="0" dirty="0">
                <a:solidFill>
                  <a:srgbClr val="000000"/>
                </a:solidFill>
                <a:effectLst/>
                <a:latin typeface="Times New Roman" panose="02020603050405020304" pitchFamily="18" charset="0"/>
              </a:rPr>
              <a:t>. USA: Volkswagen of America, Inc.</a:t>
            </a:r>
          </a:p>
          <a:p>
            <a:endParaRPr lang="en-US" dirty="0"/>
          </a:p>
        </p:txBody>
      </p:sp>
    </p:spTree>
    <p:extLst>
      <p:ext uri="{BB962C8B-B14F-4D97-AF65-F5344CB8AC3E}">
        <p14:creationId xmlns:p14="http://schemas.microsoft.com/office/powerpoint/2010/main" val="2853329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with medium confidence">
            <a:extLst>
              <a:ext uri="{FF2B5EF4-FFF2-40B4-BE49-F238E27FC236}">
                <a16:creationId xmlns:a16="http://schemas.microsoft.com/office/drawing/2014/main" id="{CDB8289E-C5C9-5567-08C8-11177F177899}"/>
              </a:ext>
            </a:extLst>
          </p:cNvPr>
          <p:cNvPicPr>
            <a:picLocks noGrp="1" noChangeAspect="1"/>
          </p:cNvPicPr>
          <p:nvPr>
            <p:ph idx="1"/>
          </p:nvPr>
        </p:nvPicPr>
        <p:blipFill>
          <a:blip r:embed="rId3"/>
          <a:stretch>
            <a:fillRect/>
          </a:stretch>
        </p:blipFill>
        <p:spPr>
          <a:xfrm>
            <a:off x="643467" y="689102"/>
            <a:ext cx="10905066" cy="5479794"/>
          </a:xfrm>
          <a:prstGeom prst="rect">
            <a:avLst/>
          </a:prstGeom>
        </p:spPr>
      </p:pic>
    </p:spTree>
    <p:extLst>
      <p:ext uri="{BB962C8B-B14F-4D97-AF65-F5344CB8AC3E}">
        <p14:creationId xmlns:p14="http://schemas.microsoft.com/office/powerpoint/2010/main" val="3299396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AA57-B29D-748B-DCFD-110494D341F4}"/>
              </a:ext>
            </a:extLst>
          </p:cNvPr>
          <p:cNvSpPr>
            <a:spLocks noGrp="1"/>
          </p:cNvSpPr>
          <p:nvPr>
            <p:ph type="title"/>
          </p:nvPr>
        </p:nvSpPr>
        <p:spPr>
          <a:xfrm>
            <a:off x="838200" y="107990"/>
            <a:ext cx="10515600" cy="1325563"/>
          </a:xfrm>
        </p:spPr>
        <p:txBody>
          <a:bodyPr/>
          <a:lstStyle/>
          <a:p>
            <a:pPr algn="ctr"/>
            <a:r>
              <a:rPr lang="en-US" dirty="0"/>
              <a:t>EPS System in BMW E89</a:t>
            </a:r>
          </a:p>
        </p:txBody>
      </p:sp>
      <p:graphicFrame>
        <p:nvGraphicFramePr>
          <p:cNvPr id="4" name="Content Placeholder 3">
            <a:extLst>
              <a:ext uri="{FF2B5EF4-FFF2-40B4-BE49-F238E27FC236}">
                <a16:creationId xmlns:a16="http://schemas.microsoft.com/office/drawing/2014/main" id="{F3E2F596-12A4-F885-7F93-8D24C508FBAC}"/>
              </a:ext>
            </a:extLst>
          </p:cNvPr>
          <p:cNvGraphicFramePr>
            <a:graphicFrameLocks noGrp="1"/>
          </p:cNvGraphicFramePr>
          <p:nvPr>
            <p:ph idx="1"/>
            <p:extLst>
              <p:ext uri="{D42A27DB-BD31-4B8C-83A1-F6EECF244321}">
                <p14:modId xmlns:p14="http://schemas.microsoft.com/office/powerpoint/2010/main" val="3060887826"/>
              </p:ext>
            </p:extLst>
          </p:nvPr>
        </p:nvGraphicFramePr>
        <p:xfrm>
          <a:off x="2343149" y="1553131"/>
          <a:ext cx="7505702" cy="3751738"/>
        </p:xfrm>
        <a:graphic>
          <a:graphicData uri="http://schemas.openxmlformats.org/drawingml/2006/table">
            <a:tbl>
              <a:tblPr/>
              <a:tblGrid>
                <a:gridCol w="3752851">
                  <a:extLst>
                    <a:ext uri="{9D8B030D-6E8A-4147-A177-3AD203B41FA5}">
                      <a16:colId xmlns:a16="http://schemas.microsoft.com/office/drawing/2014/main" val="3471706961"/>
                    </a:ext>
                  </a:extLst>
                </a:gridCol>
                <a:gridCol w="3752851">
                  <a:extLst>
                    <a:ext uri="{9D8B030D-6E8A-4147-A177-3AD203B41FA5}">
                      <a16:colId xmlns:a16="http://schemas.microsoft.com/office/drawing/2014/main" val="252837084"/>
                    </a:ext>
                  </a:extLst>
                </a:gridCol>
              </a:tblGrid>
              <a:tr h="517481">
                <a:tc>
                  <a:txBody>
                    <a:bodyPr/>
                    <a:lstStyle/>
                    <a:p>
                      <a:pPr algn="ctr"/>
                      <a:r>
                        <a:rPr lang="en-US" sz="2000" b="1" i="0" dirty="0">
                          <a:solidFill>
                            <a:srgbClr val="000000"/>
                          </a:solidFill>
                          <a:effectLst/>
                          <a:latin typeface="BMWTypeLight-Bold"/>
                        </a:rPr>
                        <a:t>Index </a:t>
                      </a:r>
                      <a:endParaRPr lang="en-US" sz="4400"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2000" b="1" i="0">
                          <a:solidFill>
                            <a:srgbClr val="000000"/>
                          </a:solidFill>
                          <a:effectLst/>
                          <a:latin typeface="BMWTypeLight-Bold"/>
                        </a:rPr>
                        <a:t>EPS with APA </a:t>
                      </a:r>
                      <a:endParaRPr lang="en-US" sz="44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3781083"/>
                  </a:ext>
                </a:extLst>
              </a:tr>
              <a:tr h="517481">
                <a:tc>
                  <a:txBody>
                    <a:bodyPr/>
                    <a:lstStyle/>
                    <a:p>
                      <a:pPr algn="ctr"/>
                      <a:r>
                        <a:rPr lang="en-US" sz="2000" b="0" i="0" dirty="0">
                          <a:solidFill>
                            <a:srgbClr val="000000"/>
                          </a:solidFill>
                          <a:effectLst/>
                          <a:latin typeface="BMWTypeRegular-Regular"/>
                        </a:rPr>
                        <a:t>Vehicles </a:t>
                      </a:r>
                      <a:endParaRPr lang="en-US" sz="4400"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800" b="0" i="0" dirty="0">
                          <a:solidFill>
                            <a:srgbClr val="000000"/>
                          </a:solidFill>
                          <a:effectLst/>
                          <a:latin typeface="BMWTypeLight-Regular"/>
                        </a:rPr>
                        <a:t>Z4 (E89) </a:t>
                      </a:r>
                      <a:endParaRPr lang="en-US" sz="4400"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4579396"/>
                  </a:ext>
                </a:extLst>
              </a:tr>
              <a:tr h="517481">
                <a:tc>
                  <a:txBody>
                    <a:bodyPr/>
                    <a:lstStyle/>
                    <a:p>
                      <a:pPr algn="ctr"/>
                      <a:r>
                        <a:rPr lang="en-US" sz="2000" b="0" i="0" dirty="0">
                          <a:solidFill>
                            <a:srgbClr val="000000"/>
                          </a:solidFill>
                          <a:effectLst/>
                          <a:latin typeface="BMWTypeRegular-Regular"/>
                        </a:rPr>
                        <a:t>Manufacturer </a:t>
                      </a:r>
                      <a:endParaRPr lang="en-US" sz="4400"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800" b="0" i="0">
                          <a:solidFill>
                            <a:srgbClr val="000000"/>
                          </a:solidFill>
                          <a:effectLst/>
                          <a:latin typeface="BMWTypeLight-Regular"/>
                        </a:rPr>
                        <a:t>ZF </a:t>
                      </a:r>
                      <a:endParaRPr lang="en-US" sz="44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917819"/>
                  </a:ext>
                </a:extLst>
              </a:tr>
              <a:tr h="517481">
                <a:tc>
                  <a:txBody>
                    <a:bodyPr/>
                    <a:lstStyle/>
                    <a:p>
                      <a:pPr algn="ctr"/>
                      <a:r>
                        <a:rPr lang="en-US" sz="2000" b="0" i="0">
                          <a:solidFill>
                            <a:srgbClr val="000000"/>
                          </a:solidFill>
                          <a:effectLst/>
                          <a:latin typeface="BMWTypeRegular-Regular"/>
                        </a:rPr>
                        <a:t>Type of Motor </a:t>
                      </a:r>
                      <a:endParaRPr lang="en-US" sz="44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800" b="0" i="0">
                          <a:solidFill>
                            <a:srgbClr val="000000"/>
                          </a:solidFill>
                          <a:effectLst/>
                          <a:latin typeface="BMWTypeLight-Regular"/>
                        </a:rPr>
                        <a:t>Brushless Motor </a:t>
                      </a:r>
                      <a:endParaRPr lang="en-US" sz="44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304075"/>
                  </a:ext>
                </a:extLst>
              </a:tr>
              <a:tr h="840907">
                <a:tc>
                  <a:txBody>
                    <a:bodyPr/>
                    <a:lstStyle/>
                    <a:p>
                      <a:pPr algn="ctr"/>
                      <a:r>
                        <a:rPr lang="en-US" sz="2000" b="0" i="0">
                          <a:solidFill>
                            <a:srgbClr val="000000"/>
                          </a:solidFill>
                          <a:effectLst/>
                          <a:latin typeface="BMWTypeRegular-Regular"/>
                        </a:rPr>
                        <a:t>Location of Motor and</a:t>
                      </a:r>
                      <a:br>
                        <a:rPr lang="en-US" sz="2000" b="0" i="0">
                          <a:solidFill>
                            <a:srgbClr val="000000"/>
                          </a:solidFill>
                          <a:effectLst/>
                          <a:latin typeface="BMWTypeRegular-Regular"/>
                        </a:rPr>
                      </a:br>
                      <a:r>
                        <a:rPr lang="en-US" sz="2000" b="0" i="0">
                          <a:solidFill>
                            <a:srgbClr val="000000"/>
                          </a:solidFill>
                          <a:effectLst/>
                          <a:latin typeface="BMWTypeRegular-Regular"/>
                        </a:rPr>
                        <a:t>Reduction Mechanism </a:t>
                      </a:r>
                      <a:endParaRPr lang="en-US" sz="44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800" b="0" i="0" dirty="0">
                          <a:solidFill>
                            <a:srgbClr val="000000"/>
                          </a:solidFill>
                          <a:effectLst/>
                          <a:latin typeface="BMWTypeLight-Regular"/>
                        </a:rPr>
                        <a:t>Parallel to Steering Rack </a:t>
                      </a:r>
                      <a:endParaRPr lang="en-US" sz="4400"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778551"/>
                  </a:ext>
                </a:extLst>
              </a:tr>
              <a:tr h="840907">
                <a:tc>
                  <a:txBody>
                    <a:bodyPr/>
                    <a:lstStyle/>
                    <a:p>
                      <a:pPr algn="ctr"/>
                      <a:r>
                        <a:rPr lang="en-US" sz="2000" b="0" i="0">
                          <a:solidFill>
                            <a:srgbClr val="000000"/>
                          </a:solidFill>
                          <a:effectLst/>
                          <a:latin typeface="BMWTypeRegular-Regular"/>
                        </a:rPr>
                        <a:t>Design of</a:t>
                      </a:r>
                      <a:br>
                        <a:rPr lang="en-US" sz="2000" b="0" i="0">
                          <a:solidFill>
                            <a:srgbClr val="000000"/>
                          </a:solidFill>
                          <a:effectLst/>
                          <a:latin typeface="BMWTypeRegular-Regular"/>
                        </a:rPr>
                      </a:br>
                      <a:r>
                        <a:rPr lang="en-US" sz="2000" b="0" i="0">
                          <a:solidFill>
                            <a:srgbClr val="000000"/>
                          </a:solidFill>
                          <a:effectLst/>
                          <a:latin typeface="BMWTypeRegular-Regular"/>
                        </a:rPr>
                        <a:t>Reduction Mechanism </a:t>
                      </a:r>
                      <a:endParaRPr lang="en-US" sz="44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800" b="0" i="0" dirty="0">
                          <a:solidFill>
                            <a:srgbClr val="000000"/>
                          </a:solidFill>
                          <a:effectLst/>
                          <a:latin typeface="BMWTypeLight-Regular"/>
                        </a:rPr>
                        <a:t>Worm gear  </a:t>
                      </a:r>
                      <a:endParaRPr lang="en-US" sz="4400"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8659158"/>
                  </a:ext>
                </a:extLst>
              </a:tr>
            </a:tbl>
          </a:graphicData>
        </a:graphic>
      </p:graphicFrame>
      <p:sp>
        <p:nvSpPr>
          <p:cNvPr id="5" name="Rectangle 1">
            <a:extLst>
              <a:ext uri="{FF2B5EF4-FFF2-40B4-BE49-F238E27FC236}">
                <a16:creationId xmlns:a16="http://schemas.microsoft.com/office/drawing/2014/main" id="{1C78BCCF-37D5-DFE2-C918-A9B1AE9724F2}"/>
              </a:ext>
            </a:extLst>
          </p:cNvPr>
          <p:cNvSpPr>
            <a:spLocks noChangeArrowheads="1"/>
          </p:cNvSpPr>
          <p:nvPr/>
        </p:nvSpPr>
        <p:spPr bwMode="auto">
          <a:xfrm>
            <a:off x="3162300" y="3117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78715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hông có mô tả.">
            <a:extLst>
              <a:ext uri="{FF2B5EF4-FFF2-40B4-BE49-F238E27FC236}">
                <a16:creationId xmlns:a16="http://schemas.microsoft.com/office/drawing/2014/main" id="{EAFD8FB3-324F-E80A-7C1D-66321A312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5"/>
            <a:ext cx="12192000" cy="682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26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3F920D-5ECC-C78C-CFB2-0A27DB0E7BC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Torque sensor</a:t>
            </a:r>
          </a:p>
        </p:txBody>
      </p:sp>
      <p:pic>
        <p:nvPicPr>
          <p:cNvPr id="5" name="Content Placeholder 4" descr="Diagram&#10;&#10;Description automatically generated with medium confidence">
            <a:extLst>
              <a:ext uri="{FF2B5EF4-FFF2-40B4-BE49-F238E27FC236}">
                <a16:creationId xmlns:a16="http://schemas.microsoft.com/office/drawing/2014/main" id="{5A93DF44-9B68-C3FE-361B-B13050899909}"/>
              </a:ext>
            </a:extLst>
          </p:cNvPr>
          <p:cNvPicPr>
            <a:picLocks noGrp="1" noChangeAspect="1"/>
          </p:cNvPicPr>
          <p:nvPr>
            <p:ph idx="1"/>
          </p:nvPr>
        </p:nvPicPr>
        <p:blipFill>
          <a:blip r:embed="rId3"/>
          <a:stretch>
            <a:fillRect/>
          </a:stretch>
        </p:blipFill>
        <p:spPr>
          <a:xfrm>
            <a:off x="4186842" y="1047466"/>
            <a:ext cx="8005158" cy="4763068"/>
          </a:xfrm>
          <a:prstGeom prst="rect">
            <a:avLst/>
          </a:prstGeom>
        </p:spPr>
      </p:pic>
    </p:spTree>
    <p:extLst>
      <p:ext uri="{BB962C8B-B14F-4D97-AF65-F5344CB8AC3E}">
        <p14:creationId xmlns:p14="http://schemas.microsoft.com/office/powerpoint/2010/main" val="3732370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Không có mô tả.">
            <a:extLst>
              <a:ext uri="{FF2B5EF4-FFF2-40B4-BE49-F238E27FC236}">
                <a16:creationId xmlns:a16="http://schemas.microsoft.com/office/drawing/2014/main" id="{F900E3AB-D7DD-4259-2842-DCDAD5E08FF0}"/>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302" r="403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079" name="Rectangle 307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5D1EB-5D7F-6C83-C210-297FA5056351}"/>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EPS Control Unit</a:t>
            </a:r>
          </a:p>
        </p:txBody>
      </p:sp>
      <p:cxnSp>
        <p:nvCxnSpPr>
          <p:cNvPr id="3081" name="Straight Connector 308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83" name="Straight Connector 308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965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2" name="Rectangle 5131">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5134" name="Freeform: Shape 5133">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122" name="Picture 2" descr="Không có mô tả.">
            <a:extLst>
              <a:ext uri="{FF2B5EF4-FFF2-40B4-BE49-F238E27FC236}">
                <a16:creationId xmlns:a16="http://schemas.microsoft.com/office/drawing/2014/main" id="{DED47BEA-CB8C-6598-2C0E-9C274FC384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07" r="4320" b="-1"/>
          <a:stretch/>
        </p:blipFill>
        <p:spPr bwMode="auto">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noFill/>
          <a:extLst>
            <a:ext uri="{909E8E84-426E-40DD-AFC4-6F175D3DCCD1}">
              <a14:hiddenFill xmlns:a14="http://schemas.microsoft.com/office/drawing/2010/main">
                <a:solidFill>
                  <a:srgbClr val="FFFFFF"/>
                </a:solidFill>
              </a14:hiddenFill>
            </a:ext>
          </a:extLst>
        </p:spPr>
      </p:pic>
      <p:sp>
        <p:nvSpPr>
          <p:cNvPr id="5136" name="Freeform: Shape 5135">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38" name="Freeform: Shape 5137">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374559FA-879B-B5FA-691D-73EE53F3571E}"/>
              </a:ext>
            </a:extLst>
          </p:cNvPr>
          <p:cNvPicPr>
            <a:picLocks noChangeAspect="1"/>
          </p:cNvPicPr>
          <p:nvPr/>
        </p:nvPicPr>
        <p:blipFill rotWithShape="1">
          <a:blip r:embed="rId4"/>
          <a:srcRect l="-5156" t="-3011" r="2076" b="-2172"/>
          <a:stretch/>
        </p:blipFill>
        <p:spPr>
          <a:xfrm>
            <a:off x="6339064" y="1685365"/>
            <a:ext cx="5962234"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5140" name="Freeform: Shape 5139">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443054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8509935-62E1-D40C-A048-D6AAA0B09E66}"/>
              </a:ext>
            </a:extLst>
          </p:cNvPr>
          <p:cNvPicPr>
            <a:picLocks noChangeAspect="1"/>
          </p:cNvPicPr>
          <p:nvPr/>
        </p:nvPicPr>
        <p:blipFill>
          <a:blip r:embed="rId3"/>
          <a:stretch>
            <a:fillRect/>
          </a:stretch>
        </p:blipFill>
        <p:spPr>
          <a:xfrm>
            <a:off x="2885011" y="643467"/>
            <a:ext cx="6421977"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12083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1720</TotalTime>
  <Words>1416</Words>
  <Application>Microsoft Office PowerPoint</Application>
  <PresentationFormat>Widescreen</PresentationFormat>
  <Paragraphs>133</Paragraphs>
  <Slides>21</Slides>
  <Notes>17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Meiryo</vt:lpstr>
      <vt:lpstr>Arial</vt:lpstr>
      <vt:lpstr>BMWTypeLight-Bold</vt:lpstr>
      <vt:lpstr>BMWTypeLight-Regular</vt:lpstr>
      <vt:lpstr>BMWTypeRegular-Regular</vt:lpstr>
      <vt:lpstr>Calibri</vt:lpstr>
      <vt:lpstr>Calibri Light</vt:lpstr>
      <vt:lpstr>FjntxkGvwdhbFkfslkWnvkfcAdvPTimes</vt:lpstr>
      <vt:lpstr>inherit</vt:lpstr>
      <vt:lpstr>Times New Roman</vt:lpstr>
      <vt:lpstr>TimesNewRomanPS-ItalicMT</vt:lpstr>
      <vt:lpstr>TimesNewRomanPSMT</vt:lpstr>
      <vt:lpstr>Office Theme</vt:lpstr>
      <vt:lpstr>EPS Week 6</vt:lpstr>
      <vt:lpstr>Plan</vt:lpstr>
      <vt:lpstr>PowerPoint Presentation</vt:lpstr>
      <vt:lpstr>EPS System in BMW E89</vt:lpstr>
      <vt:lpstr>PowerPoint Presentation</vt:lpstr>
      <vt:lpstr>Torque sensor</vt:lpstr>
      <vt:lpstr>EPS Control Unit</vt:lpstr>
      <vt:lpstr>PowerPoint Presentation</vt:lpstr>
      <vt:lpstr>PowerPoint Presentation</vt:lpstr>
      <vt:lpstr>PowerPoint Presentation</vt:lpstr>
      <vt:lpstr>PowerPoint Presentation</vt:lpstr>
      <vt:lpstr>Operation</vt:lpstr>
      <vt:lpstr>PowerPoint Presentation</vt:lpstr>
      <vt:lpstr>PowerPoint Presentation</vt:lpstr>
      <vt:lpstr>Features of Electric Power Steering</vt:lpstr>
      <vt:lpstr>PowerPoint Presentation</vt:lpstr>
      <vt:lpstr>EPS Input Variables</vt:lpstr>
      <vt:lpstr>EPS Output Variables</vt:lpstr>
      <vt:lpstr>PowerPoint Presentation</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EPS Week 6</dc:title>
  <dc:creator>Long Trinh Tien</dc:creator>
  <cp:lastModifiedBy>Long Trinh Tien</cp:lastModifiedBy>
  <cp:revision>8</cp:revision>
  <dcterms:created xsi:type="dcterms:W3CDTF">2022-08-01T05:43:12Z</dcterms:created>
  <dcterms:modified xsi:type="dcterms:W3CDTF">2022-08-03T07:23:14Z</dcterms:modified>
</cp:coreProperties>
</file>